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Raleway"/>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E1DEC34-720D-4A54-A58E-EB3C426514E3}">
  <a:tblStyle styleId="{4E1DEC34-720D-4A54-A58E-EB3C426514E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Raleway-regular.fntdata"/><Relationship Id="rId21" Type="http://schemas.openxmlformats.org/officeDocument/2006/relationships/slide" Target="slides/slide15.xml"/><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Lato-regular.fntdata"/><Relationship Id="rId25" Type="http://schemas.openxmlformats.org/officeDocument/2006/relationships/font" Target="fonts/Raleway-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boldItalic.fnt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jpg>
</file>

<file path=ppt/media/image12.pn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feba842618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feba842618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feba842618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feba842618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f88252dc4_0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f88252dc4_0_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feba842618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feba842618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feba842618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feba842618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f88252dc4_0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f88252dc4_0_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feba842618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feba842618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feba842618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feba842618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a:solidFill>
                  <a:srgbClr val="595959"/>
                </a:solidFill>
                <a:latin typeface="Lato"/>
                <a:ea typeface="Lato"/>
                <a:cs typeface="Lato"/>
                <a:sym typeface="Lato"/>
              </a:rPr>
              <a:t>Earning the highest possible overall profit is a key factor for Microsoft to consider in standing up its new enterprise, but the company does not have an infinite budget to do so. The Microsoft movie studio will have to ensure it is investing wisely to maximize the value of each dollar it invests. </a:t>
            </a:r>
            <a:endParaRPr>
              <a:solidFill>
                <a:srgbClr val="595959"/>
              </a:solidFill>
              <a:latin typeface="Lato"/>
              <a:ea typeface="Lato"/>
              <a:cs typeface="Lato"/>
              <a:sym typeface="Lato"/>
            </a:endParaRPr>
          </a:p>
          <a:p>
            <a:pPr indent="0" lvl="0" marL="0" rtl="0" algn="l">
              <a:spcBef>
                <a:spcPts val="160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feba842618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1feba842618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solidFill>
                  <a:srgbClr val="595959"/>
                </a:solidFill>
                <a:latin typeface="Lato"/>
                <a:ea typeface="Lato"/>
                <a:cs typeface="Lato"/>
                <a:sym typeface="Lato"/>
              </a:rPr>
              <a:t>Earning the highest possible overall profit is a key factor for Microsoft to consider in standing up its new enterprise, but the company does not have an infinite budget to do so. The Microsoft movie studio will have to ensure it is investing wisely to maximize the value of each dollar it invests. </a:t>
            </a:r>
            <a:endParaRPr>
              <a:solidFill>
                <a:srgbClr val="595959"/>
              </a:solidFill>
              <a:latin typeface="Lato"/>
              <a:ea typeface="Lato"/>
              <a:cs typeface="Lato"/>
              <a:sym typeface="Lato"/>
            </a:endParaRPr>
          </a:p>
          <a:p>
            <a:pPr indent="0" lvl="0" marL="0" rtl="0" algn="l">
              <a:spcBef>
                <a:spcPts val="160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eba842618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eba842618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solidFill>
                  <a:srgbClr val="595959"/>
                </a:solidFill>
                <a:latin typeface="Lato"/>
                <a:ea typeface="Lato"/>
                <a:cs typeface="Lato"/>
                <a:sym typeface="Lato"/>
              </a:rPr>
              <a:t>Earning the highest possible overall profit is a key factor for Microsoft to consider in standing up its new enterprise, but the company does not have an infinite budget to do so. The Microsoft movie studio will have to ensure it is investing wisely to maximize the value of each dollar it invests. </a:t>
            </a:r>
            <a:endParaRPr>
              <a:solidFill>
                <a:srgbClr val="595959"/>
              </a:solidFill>
              <a:latin typeface="Lato"/>
              <a:ea typeface="Lato"/>
              <a:cs typeface="Lato"/>
              <a:sym typeface="Lato"/>
            </a:endParaRPr>
          </a:p>
          <a:p>
            <a:pPr indent="0" lvl="0" marL="0" rtl="0" algn="l">
              <a:spcBef>
                <a:spcPts val="16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rgbClr val="1C4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 name="Google Shape;17;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8" name="Google Shape;18;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Microsoft Corporation</a:t>
            </a:r>
            <a:endParaRPr sz="600">
              <a:latin typeface="Raleway"/>
              <a:ea typeface="Raleway"/>
              <a:cs typeface="Raleway"/>
              <a:sym typeface="Raleway"/>
            </a:endParaRPr>
          </a:p>
        </p:txBody>
      </p:sp>
      <p:sp>
        <p:nvSpPr>
          <p:cNvPr id="19" name="Google Shape;19;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7" name="Shape 107"/>
        <p:cNvGrpSpPr/>
        <p:nvPr/>
      </p:nvGrpSpPr>
      <p:grpSpPr>
        <a:xfrm>
          <a:off x="0" y="0"/>
          <a:ext cx="0" cy="0"/>
          <a:chOff x="0" y="0"/>
          <a:chExt cx="0" cy="0"/>
        </a:xfrm>
      </p:grpSpPr>
      <p:grpSp>
        <p:nvGrpSpPr>
          <p:cNvPr id="108" name="Google Shape;108;p11"/>
          <p:cNvGrpSpPr/>
          <p:nvPr/>
        </p:nvGrpSpPr>
        <p:grpSpPr>
          <a:xfrm>
            <a:off x="830392" y="4169130"/>
            <a:ext cx="745763" cy="45826"/>
            <a:chOff x="4580561" y="2589004"/>
            <a:chExt cx="1064464" cy="25200"/>
          </a:xfrm>
        </p:grpSpPr>
        <p:sp>
          <p:nvSpPr>
            <p:cNvPr id="109" name="Google Shape;109;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 name="Google Shape;111;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2" name="Google Shape;112;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3" name="Google Shape;113;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 name="Google Shape;114;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5" name="Google Shape;115;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6" name="Google Shape;116;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7" name="Shape 117"/>
        <p:cNvGrpSpPr/>
        <p:nvPr/>
      </p:nvGrpSpPr>
      <p:grpSpPr>
        <a:xfrm>
          <a:off x="0" y="0"/>
          <a:ext cx="0" cy="0"/>
          <a:chOff x="0" y="0"/>
          <a:chExt cx="0" cy="0"/>
        </a:xfrm>
      </p:grpSpPr>
      <p:sp>
        <p:nvSpPr>
          <p:cNvPr id="118" name="Google Shape;118;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12"/>
          <p:cNvGrpSpPr/>
          <p:nvPr/>
        </p:nvGrpSpPr>
        <p:grpSpPr>
          <a:xfrm>
            <a:off x="830392" y="1191256"/>
            <a:ext cx="745763" cy="45826"/>
            <a:chOff x="4580561" y="2589004"/>
            <a:chExt cx="1064464" cy="25200"/>
          </a:xfrm>
        </p:grpSpPr>
        <p:sp>
          <p:nvSpPr>
            <p:cNvPr id="120" name="Google Shape;120;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3" name="Google Shape;123;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4" name="Google Shape;124;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5" name="Google Shape;125;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6" name="Google Shape;126;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 name="Google Shape;127;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8" name="Google Shape;128;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9" name="Google Shape;129;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0" name="Shape 130"/>
        <p:cNvGrpSpPr/>
        <p:nvPr/>
      </p:nvGrpSpPr>
      <p:grpSpPr>
        <a:xfrm>
          <a:off x="0" y="0"/>
          <a:ext cx="0" cy="0"/>
          <a:chOff x="0" y="0"/>
          <a:chExt cx="0" cy="0"/>
        </a:xfrm>
      </p:grpSpPr>
      <p:sp>
        <p:nvSpPr>
          <p:cNvPr id="131" name="Google Shape;131;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2" name="Google Shape;132;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3" name="Google Shape;133;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4" name="Google Shape;134;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5" name="Google Shape;135;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6" name="Google Shape;136;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7" name="Shape 137"/>
        <p:cNvGrpSpPr/>
        <p:nvPr/>
      </p:nvGrpSpPr>
      <p:grpSpPr>
        <a:xfrm>
          <a:off x="0" y="0"/>
          <a:ext cx="0" cy="0"/>
          <a:chOff x="0" y="0"/>
          <a:chExt cx="0" cy="0"/>
        </a:xfrm>
      </p:grpSpPr>
      <p:grpSp>
        <p:nvGrpSpPr>
          <p:cNvPr id="138" name="Google Shape;138;p14"/>
          <p:cNvGrpSpPr/>
          <p:nvPr/>
        </p:nvGrpSpPr>
        <p:grpSpPr>
          <a:xfrm>
            <a:off x="830392" y="4169130"/>
            <a:ext cx="745763" cy="45826"/>
            <a:chOff x="4580561" y="2589004"/>
            <a:chExt cx="1064464" cy="25200"/>
          </a:xfrm>
        </p:grpSpPr>
        <p:sp>
          <p:nvSpPr>
            <p:cNvPr id="139" name="Google Shape;139;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 name="Google Shape;141;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2" name="Google Shape;142;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3" name="Google Shape;143;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4" name="Google Shape;144;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5" name="Google Shape;145;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6" name="Google Shape;146;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7" name="Google Shape;147;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8" name="Shape 148"/>
        <p:cNvGrpSpPr/>
        <p:nvPr/>
      </p:nvGrpSpPr>
      <p:grpSpPr>
        <a:xfrm>
          <a:off x="0" y="0"/>
          <a:ext cx="0" cy="0"/>
          <a:chOff x="0" y="0"/>
          <a:chExt cx="0" cy="0"/>
        </a:xfrm>
      </p:grpSpPr>
      <p:sp>
        <p:nvSpPr>
          <p:cNvPr id="149" name="Google Shape;149;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0" name="Google Shape;150;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1" name="Google Shape;151;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2" name="Google Shape;152;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3" name="Google Shape;153;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4" name="Shape 154"/>
        <p:cNvGrpSpPr/>
        <p:nvPr/>
      </p:nvGrpSpPr>
      <p:grpSpPr>
        <a:xfrm>
          <a:off x="0" y="0"/>
          <a:ext cx="0" cy="0"/>
          <a:chOff x="0" y="0"/>
          <a:chExt cx="0" cy="0"/>
        </a:xfrm>
      </p:grpSpPr>
      <p:sp>
        <p:nvSpPr>
          <p:cNvPr id="155" name="Google Shape;155;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6" name="Google Shape;156;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7" name="Google Shape;157;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58" name="Google Shape;158;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Microsoft Corporation</a:t>
            </a:r>
            <a:endParaRPr sz="600">
              <a:solidFill>
                <a:srgbClr val="FFFFFF"/>
              </a:solidFill>
              <a:latin typeface="Raleway"/>
              <a:ea typeface="Raleway"/>
              <a:cs typeface="Raleway"/>
              <a:sym typeface="Raleway"/>
            </a:endParaRPr>
          </a:p>
        </p:txBody>
      </p:sp>
      <p:sp>
        <p:nvSpPr>
          <p:cNvPr id="159" name="Google Shape;159;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0" name="Shape 160"/>
        <p:cNvGrpSpPr/>
        <p:nvPr/>
      </p:nvGrpSpPr>
      <p:grpSpPr>
        <a:xfrm>
          <a:off x="0" y="0"/>
          <a:ext cx="0" cy="0"/>
          <a:chOff x="0" y="0"/>
          <a:chExt cx="0" cy="0"/>
        </a:xfrm>
      </p:grpSpPr>
      <p:sp>
        <p:nvSpPr>
          <p:cNvPr id="161" name="Google Shape;161;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2" name="Google Shape;162;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3" name="Google Shape;163;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4" name="Google Shape;164;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65" name="Google Shape;165;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66" name="Google Shape;166;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grpSp>
        <p:nvGrpSpPr>
          <p:cNvPr id="167" name="Google Shape;167;p17"/>
          <p:cNvGrpSpPr/>
          <p:nvPr/>
        </p:nvGrpSpPr>
        <p:grpSpPr>
          <a:xfrm>
            <a:off x="830392" y="1191256"/>
            <a:ext cx="745763" cy="45826"/>
            <a:chOff x="4580561" y="2589004"/>
            <a:chExt cx="1064464" cy="25200"/>
          </a:xfrm>
        </p:grpSpPr>
        <p:sp>
          <p:nvSpPr>
            <p:cNvPr id="168" name="Google Shape;168;p17"/>
            <p:cNvSpPr/>
            <p:nvPr/>
          </p:nvSpPr>
          <p:spPr>
            <a:xfrm rot="-5400000">
              <a:off x="5366325" y="2335504"/>
              <a:ext cx="25200" cy="532200"/>
            </a:xfrm>
            <a:prstGeom prst="rect">
              <a:avLst/>
            </a:prstGeom>
            <a:solidFill>
              <a:srgbClr val="1C4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7"/>
            <p:cNvSpPr/>
            <p:nvPr/>
          </p:nvSpPr>
          <p:spPr>
            <a:xfrm rot="-5400000">
              <a:off x="4836311" y="2333254"/>
              <a:ext cx="25200" cy="5367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0" name="Shape 20"/>
        <p:cNvGrpSpPr/>
        <p:nvPr/>
      </p:nvGrpSpPr>
      <p:grpSpPr>
        <a:xfrm>
          <a:off x="0" y="0"/>
          <a:ext cx="0" cy="0"/>
          <a:chOff x="0" y="0"/>
          <a:chExt cx="0" cy="0"/>
        </a:xfrm>
      </p:grpSpPr>
      <p:sp>
        <p:nvSpPr>
          <p:cNvPr id="21" name="Google Shape;21;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 name="Google Shape;22;p3"/>
          <p:cNvGrpSpPr/>
          <p:nvPr/>
        </p:nvGrpSpPr>
        <p:grpSpPr>
          <a:xfrm>
            <a:off x="830392" y="1191256"/>
            <a:ext cx="745763" cy="45826"/>
            <a:chOff x="4580561" y="2589004"/>
            <a:chExt cx="1064464" cy="25200"/>
          </a:xfrm>
        </p:grpSpPr>
        <p:sp>
          <p:nvSpPr>
            <p:cNvPr id="23" name="Google Shape;23;p3"/>
            <p:cNvSpPr/>
            <p:nvPr/>
          </p:nvSpPr>
          <p:spPr>
            <a:xfrm rot="-5400000">
              <a:off x="5366325" y="2335504"/>
              <a:ext cx="25200" cy="532200"/>
            </a:xfrm>
            <a:prstGeom prst="rect">
              <a:avLst/>
            </a:prstGeom>
            <a:solidFill>
              <a:srgbClr val="1C4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5400000">
              <a:off x="4836311" y="2333254"/>
              <a:ext cx="25200" cy="5367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6" name="Google Shape;26;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7" name="Google Shape;27;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8" name="Google Shape;28;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 name="Google Shape;29;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0" name="Google Shape;30;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1" name="Google Shape;31;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2" name="Shape 32"/>
        <p:cNvGrpSpPr/>
        <p:nvPr/>
      </p:nvGrpSpPr>
      <p:grpSpPr>
        <a:xfrm>
          <a:off x="0" y="0"/>
          <a:ext cx="0" cy="0"/>
          <a:chOff x="0" y="0"/>
          <a:chExt cx="0" cy="0"/>
        </a:xfrm>
      </p:grpSpPr>
      <p:grpSp>
        <p:nvGrpSpPr>
          <p:cNvPr id="33" name="Google Shape;33;p4"/>
          <p:cNvGrpSpPr/>
          <p:nvPr/>
        </p:nvGrpSpPr>
        <p:grpSpPr>
          <a:xfrm>
            <a:off x="830392" y="1191256"/>
            <a:ext cx="745763" cy="45826"/>
            <a:chOff x="4580561" y="2589004"/>
            <a:chExt cx="1064464" cy="25200"/>
          </a:xfrm>
        </p:grpSpPr>
        <p:sp>
          <p:nvSpPr>
            <p:cNvPr id="34" name="Google Shape;34;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7" name="Google Shape;37;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38" name="Google Shape;38;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 name="Google Shape;39;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0" name="Google Shape;40;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1" name="Google Shape;41;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2" name="Shape 42"/>
        <p:cNvGrpSpPr/>
        <p:nvPr/>
      </p:nvGrpSpPr>
      <p:grpSpPr>
        <a:xfrm>
          <a:off x="0" y="0"/>
          <a:ext cx="0" cy="0"/>
          <a:chOff x="0" y="0"/>
          <a:chExt cx="0" cy="0"/>
        </a:xfrm>
      </p:grpSpPr>
      <p:sp>
        <p:nvSpPr>
          <p:cNvPr id="43" name="Google Shape;43;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5" name="Google Shape;4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6" name="Google Shape;4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47" name="Google Shape;47;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 name="Google Shape;48;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49" name="Google Shape;49;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0" name="Google Shape;50;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rgbClr val="1C4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4" name="Shape 54"/>
        <p:cNvGrpSpPr/>
        <p:nvPr/>
      </p:nvGrpSpPr>
      <p:grpSpPr>
        <a:xfrm>
          <a:off x="0" y="0"/>
          <a:ext cx="0" cy="0"/>
          <a:chOff x="0" y="0"/>
          <a:chExt cx="0" cy="0"/>
        </a:xfrm>
      </p:grpSpPr>
      <p:sp>
        <p:nvSpPr>
          <p:cNvPr id="55" name="Google Shape;55;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7" name="Google Shape;57;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 name="Google Shape;58;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9" name="Google Shape;59;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0" name="Google Shape;60;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1" name="Google Shape;61;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2" name="Shape 62"/>
        <p:cNvGrpSpPr/>
        <p:nvPr/>
      </p:nvGrpSpPr>
      <p:grpSpPr>
        <a:xfrm>
          <a:off x="0" y="0"/>
          <a:ext cx="0" cy="0"/>
          <a:chOff x="0" y="0"/>
          <a:chExt cx="0" cy="0"/>
        </a:xfrm>
      </p:grpSpPr>
      <p:pic>
        <p:nvPicPr>
          <p:cNvPr descr="shutterstock_31891705.jpg" id="63" name="Google Shape;63;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4" name="Google Shape;64;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6" name="Google Shape;66;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 name="Google Shape;67;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8" name="Google Shape;68;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9" name="Google Shape;69;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0" name="Google Shape;70;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1" name="Shape 71"/>
        <p:cNvGrpSpPr/>
        <p:nvPr/>
      </p:nvGrpSpPr>
      <p:grpSpPr>
        <a:xfrm>
          <a:off x="0" y="0"/>
          <a:ext cx="0" cy="0"/>
          <a:chOff x="0" y="0"/>
          <a:chExt cx="0" cy="0"/>
        </a:xfrm>
      </p:grpSpPr>
      <p:sp>
        <p:nvSpPr>
          <p:cNvPr id="72" name="Google Shape;72;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 name="Google Shape;73;p8"/>
          <p:cNvGrpSpPr/>
          <p:nvPr/>
        </p:nvGrpSpPr>
        <p:grpSpPr>
          <a:xfrm>
            <a:off x="830392" y="1191256"/>
            <a:ext cx="745763" cy="45826"/>
            <a:chOff x="4580561" y="2589004"/>
            <a:chExt cx="1064464" cy="25200"/>
          </a:xfrm>
        </p:grpSpPr>
        <p:sp>
          <p:nvSpPr>
            <p:cNvPr id="74" name="Google Shape;74;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7" name="Google Shape;77;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8" name="Google Shape;78;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9" name="Google Shape;79;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0" name="Google Shape;80;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 name="Google Shape;81;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2" name="Google Shape;82;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3" name="Google Shape;83;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4" name="Shape 84"/>
        <p:cNvGrpSpPr/>
        <p:nvPr/>
      </p:nvGrpSpPr>
      <p:grpSpPr>
        <a:xfrm>
          <a:off x="0" y="0"/>
          <a:ext cx="0" cy="0"/>
          <a:chOff x="0" y="0"/>
          <a:chExt cx="0" cy="0"/>
        </a:xfrm>
      </p:grpSpPr>
      <p:sp>
        <p:nvSpPr>
          <p:cNvPr id="85" name="Google Shape;85;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 name="Google Shape;86;p9"/>
          <p:cNvGrpSpPr/>
          <p:nvPr/>
        </p:nvGrpSpPr>
        <p:grpSpPr>
          <a:xfrm>
            <a:off x="830392" y="1191256"/>
            <a:ext cx="745763" cy="45826"/>
            <a:chOff x="4580561" y="2589004"/>
            <a:chExt cx="1064464" cy="25200"/>
          </a:xfrm>
        </p:grpSpPr>
        <p:sp>
          <p:nvSpPr>
            <p:cNvPr id="87" name="Google Shape;87;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0" name="Google Shape;90;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1" name="Google Shape;91;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 name="Google Shape;92;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3" name="Google Shape;93;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4" name="Google Shape;94;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5" name="Shape 95"/>
        <p:cNvGrpSpPr/>
        <p:nvPr/>
      </p:nvGrpSpPr>
      <p:grpSpPr>
        <a:xfrm>
          <a:off x="0" y="0"/>
          <a:ext cx="0" cy="0"/>
          <a:chOff x="0" y="0"/>
          <a:chExt cx="0" cy="0"/>
        </a:xfrm>
      </p:grpSpPr>
      <p:sp>
        <p:nvSpPr>
          <p:cNvPr id="96" name="Google Shape;96;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8" name="Google Shape;98;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9" name="Google Shape;9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0" name="Google Shape;100;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 name="Google Shape;101;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2" name="Google Shape;102;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3" name="Google Shape;103;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grpSp>
        <p:nvGrpSpPr>
          <p:cNvPr id="104" name="Google Shape;104;p10"/>
          <p:cNvGrpSpPr/>
          <p:nvPr/>
        </p:nvGrpSpPr>
        <p:grpSpPr>
          <a:xfrm>
            <a:off x="830392" y="1191256"/>
            <a:ext cx="745763" cy="45826"/>
            <a:chOff x="4580561" y="2589004"/>
            <a:chExt cx="1064464" cy="25200"/>
          </a:xfrm>
        </p:grpSpPr>
        <p:sp>
          <p:nvSpPr>
            <p:cNvPr id="105" name="Google Shape;105;p10"/>
            <p:cNvSpPr/>
            <p:nvPr/>
          </p:nvSpPr>
          <p:spPr>
            <a:xfrm rot="-5400000">
              <a:off x="5366325" y="2335504"/>
              <a:ext cx="25200" cy="532200"/>
            </a:xfrm>
            <a:prstGeom prst="rect">
              <a:avLst/>
            </a:prstGeom>
            <a:solidFill>
              <a:srgbClr val="1C4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rot="-5400000">
              <a:off x="4836311" y="2333254"/>
              <a:ext cx="25200" cy="5367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11.jpg"/><Relationship Id="rId5"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jpg"/><Relationship Id="rId4" Type="http://schemas.openxmlformats.org/officeDocument/2006/relationships/hyperlink" Target="mailto:emgerber94@gmail.com" TargetMode="External"/><Relationship Id="rId5" Type="http://schemas.openxmlformats.org/officeDocument/2006/relationships/hyperlink" Target="https://github.com/emgerber88/Microsoft-Movie-Recommendations" TargetMode="External"/><Relationship Id="rId6"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0.jp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3" name="Shape 173"/>
        <p:cNvGrpSpPr/>
        <p:nvPr/>
      </p:nvGrpSpPr>
      <p:grpSpPr>
        <a:xfrm>
          <a:off x="0" y="0"/>
          <a:ext cx="0" cy="0"/>
          <a:chOff x="0" y="0"/>
          <a:chExt cx="0" cy="0"/>
        </a:xfrm>
      </p:grpSpPr>
      <p:sp>
        <p:nvSpPr>
          <p:cNvPr id="174" name="Google Shape;174;p18"/>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000">
                <a:solidFill>
                  <a:schemeClr val="lt1"/>
                </a:solidFill>
              </a:rPr>
              <a:t>Microsoft Movie Studio Recommendations</a:t>
            </a:r>
            <a:endParaRPr sz="4000">
              <a:solidFill>
                <a:schemeClr val="lt1"/>
              </a:solidFill>
            </a:endParaRPr>
          </a:p>
        </p:txBody>
      </p:sp>
      <p:sp>
        <p:nvSpPr>
          <p:cNvPr id="175" name="Google Shape;175;p18"/>
          <p:cNvSpPr txBox="1"/>
          <p:nvPr>
            <p:ph idx="1" type="subTitle"/>
          </p:nvPr>
        </p:nvSpPr>
        <p:spPr>
          <a:xfrm>
            <a:off x="729627" y="294430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solidFill>
                  <a:schemeClr val="lt2"/>
                </a:solidFill>
              </a:rPr>
              <a:t>Make movies for the world. Maximize value. Minimize risk.</a:t>
            </a:r>
            <a:endParaRPr b="1" sz="1400">
              <a:solidFill>
                <a:schemeClr val="lt2"/>
              </a:solidFill>
            </a:endParaRPr>
          </a:p>
        </p:txBody>
      </p:sp>
      <p:pic>
        <p:nvPicPr>
          <p:cNvPr id="176" name="Google Shape;176;p18"/>
          <p:cNvPicPr preferRelativeResize="0"/>
          <p:nvPr/>
        </p:nvPicPr>
        <p:blipFill>
          <a:blip r:embed="rId4">
            <a:alphaModFix/>
          </a:blip>
          <a:stretch>
            <a:fillRect/>
          </a:stretch>
        </p:blipFill>
        <p:spPr>
          <a:xfrm>
            <a:off x="7429698" y="68277"/>
            <a:ext cx="1393226" cy="3331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7"/>
          <p:cNvSpPr txBox="1"/>
          <p:nvPr>
            <p:ph type="title"/>
          </p:nvPr>
        </p:nvSpPr>
        <p:spPr>
          <a:xfrm>
            <a:off x="730000" y="1318650"/>
            <a:ext cx="2799900" cy="215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000000"/>
                </a:solidFill>
              </a:rPr>
              <a:t>Ranking genres by mean profit </a:t>
            </a:r>
            <a:r>
              <a:rPr i="1" lang="en-GB" sz="1800">
                <a:solidFill>
                  <a:srgbClr val="000000"/>
                </a:solidFill>
              </a:rPr>
              <a:t>and</a:t>
            </a:r>
            <a:r>
              <a:rPr lang="en-GB" sz="1800">
                <a:solidFill>
                  <a:srgbClr val="000000"/>
                </a:solidFill>
              </a:rPr>
              <a:t> mean profit ratio allows us to identify what types of films deliver the right combination of value and overall return.</a:t>
            </a:r>
            <a:endParaRPr sz="18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b="0" lang="en-GB" sz="1400">
                <a:solidFill>
                  <a:srgbClr val="000000"/>
                </a:solidFill>
              </a:rPr>
              <a:t>We took the average rank for profit and profit ratio in the domestic and international markets, and used this average to create an overall aggregate ranking.</a:t>
            </a:r>
            <a:endParaRPr b="0" sz="1400">
              <a:solidFill>
                <a:srgbClr val="000000"/>
              </a:solidFill>
            </a:endParaRPr>
          </a:p>
        </p:txBody>
      </p:sp>
      <p:graphicFrame>
        <p:nvGraphicFramePr>
          <p:cNvPr id="257" name="Google Shape;257;p27"/>
          <p:cNvGraphicFramePr/>
          <p:nvPr/>
        </p:nvGraphicFramePr>
        <p:xfrm>
          <a:off x="4572000" y="673575"/>
          <a:ext cx="3000000" cy="3000000"/>
        </p:xfrm>
        <a:graphic>
          <a:graphicData uri="http://schemas.openxmlformats.org/drawingml/2006/table">
            <a:tbl>
              <a:tblPr>
                <a:noFill/>
                <a:tableStyleId>{4E1DEC34-720D-4A54-A58E-EB3C426514E3}</a:tableStyleId>
              </a:tblPr>
              <a:tblGrid>
                <a:gridCol w="1890575"/>
                <a:gridCol w="1890575"/>
              </a:tblGrid>
              <a:tr h="336225">
                <a:tc>
                  <a:txBody>
                    <a:bodyPr/>
                    <a:lstStyle/>
                    <a:p>
                      <a:pPr indent="0" lvl="0" marL="0" rtl="0" algn="ctr">
                        <a:spcBef>
                          <a:spcPts val="0"/>
                        </a:spcBef>
                        <a:spcAft>
                          <a:spcPts val="0"/>
                        </a:spcAft>
                        <a:buNone/>
                      </a:pPr>
                      <a:r>
                        <a:rPr b="1" lang="en-GB">
                          <a:solidFill>
                            <a:schemeClr val="lt1"/>
                          </a:solidFill>
                        </a:rPr>
                        <a:t>Genre</a:t>
                      </a:r>
                      <a:endParaRPr b="1">
                        <a:solidFill>
                          <a:schemeClr val="lt1"/>
                        </a:solidFill>
                      </a:endParaRPr>
                    </a:p>
                  </a:txBody>
                  <a:tcPr marT="91425" marB="91425" marR="91425" marL="91425">
                    <a:solidFill>
                      <a:srgbClr val="1C4587"/>
                    </a:solidFill>
                  </a:tcPr>
                </a:tc>
                <a:tc>
                  <a:txBody>
                    <a:bodyPr/>
                    <a:lstStyle/>
                    <a:p>
                      <a:pPr indent="0" lvl="0" marL="0" rtl="0" algn="ctr">
                        <a:spcBef>
                          <a:spcPts val="0"/>
                        </a:spcBef>
                        <a:spcAft>
                          <a:spcPts val="0"/>
                        </a:spcAft>
                        <a:buNone/>
                      </a:pPr>
                      <a:r>
                        <a:rPr b="1" lang="en-GB">
                          <a:solidFill>
                            <a:schemeClr val="lt1"/>
                          </a:solidFill>
                        </a:rPr>
                        <a:t>Overall Ranking</a:t>
                      </a:r>
                      <a:endParaRPr b="1">
                        <a:solidFill>
                          <a:schemeClr val="lt1"/>
                        </a:solidFill>
                      </a:endParaRPr>
                    </a:p>
                  </a:txBody>
                  <a:tcPr marT="91425" marB="91425" marR="91425" marL="91425">
                    <a:solidFill>
                      <a:schemeClr val="accent5"/>
                    </a:solidFill>
                  </a:tcPr>
                </a:tc>
              </a:tr>
              <a:tr h="336225">
                <a:tc>
                  <a:txBody>
                    <a:bodyPr/>
                    <a:lstStyle/>
                    <a:p>
                      <a:pPr indent="0" lvl="0" marL="0" rtl="0" algn="l">
                        <a:spcBef>
                          <a:spcPts val="0"/>
                        </a:spcBef>
                        <a:spcAft>
                          <a:spcPts val="0"/>
                        </a:spcAft>
                        <a:buNone/>
                      </a:pPr>
                      <a:r>
                        <a:rPr lang="en-GB" sz="1300"/>
                        <a:t>Sci-Fi</a:t>
                      </a:r>
                      <a:endParaRPr sz="1300"/>
                    </a:p>
                  </a:txBody>
                  <a:tcPr marT="91425" marB="91425" marR="91425" marL="91425"/>
                </a:tc>
                <a:tc>
                  <a:txBody>
                    <a:bodyPr/>
                    <a:lstStyle/>
                    <a:p>
                      <a:pPr indent="0" lvl="0" marL="0" rtl="0" algn="l">
                        <a:spcBef>
                          <a:spcPts val="0"/>
                        </a:spcBef>
                        <a:spcAft>
                          <a:spcPts val="0"/>
                        </a:spcAft>
                        <a:buNone/>
                      </a:pPr>
                      <a:r>
                        <a:rPr lang="en-GB" sz="1300"/>
                        <a:t>1</a:t>
                      </a:r>
                      <a:endParaRPr sz="1300"/>
                    </a:p>
                  </a:txBody>
                  <a:tcPr marT="91425" marB="91425" marR="91425" marL="91425"/>
                </a:tc>
              </a:tr>
              <a:tr h="336225">
                <a:tc>
                  <a:txBody>
                    <a:bodyPr/>
                    <a:lstStyle/>
                    <a:p>
                      <a:pPr indent="0" lvl="0" marL="0" rtl="0" algn="l">
                        <a:spcBef>
                          <a:spcPts val="0"/>
                        </a:spcBef>
                        <a:spcAft>
                          <a:spcPts val="0"/>
                        </a:spcAft>
                        <a:buNone/>
                      </a:pPr>
                      <a:r>
                        <a:rPr lang="en-GB" sz="1300"/>
                        <a:t>Animation</a:t>
                      </a:r>
                      <a:endParaRPr sz="1300"/>
                    </a:p>
                  </a:txBody>
                  <a:tcPr marT="91425" marB="91425" marR="91425" marL="91425">
                    <a:solidFill>
                      <a:srgbClr val="D9D9D9"/>
                    </a:solidFill>
                  </a:tcPr>
                </a:tc>
                <a:tc>
                  <a:txBody>
                    <a:bodyPr/>
                    <a:lstStyle/>
                    <a:p>
                      <a:pPr indent="0" lvl="0" marL="0" rtl="0" algn="l">
                        <a:spcBef>
                          <a:spcPts val="0"/>
                        </a:spcBef>
                        <a:spcAft>
                          <a:spcPts val="0"/>
                        </a:spcAft>
                        <a:buNone/>
                      </a:pPr>
                      <a:r>
                        <a:rPr lang="en-GB" sz="1300"/>
                        <a:t>2</a:t>
                      </a:r>
                      <a:endParaRPr sz="1300"/>
                    </a:p>
                  </a:txBody>
                  <a:tcPr marT="91425" marB="91425" marR="91425" marL="91425">
                    <a:solidFill>
                      <a:srgbClr val="D9D9D9"/>
                    </a:solidFill>
                  </a:tcPr>
                </a:tc>
              </a:tr>
              <a:tr h="336225">
                <a:tc>
                  <a:txBody>
                    <a:bodyPr/>
                    <a:lstStyle/>
                    <a:p>
                      <a:pPr indent="0" lvl="0" marL="0" rtl="0" algn="l">
                        <a:spcBef>
                          <a:spcPts val="0"/>
                        </a:spcBef>
                        <a:spcAft>
                          <a:spcPts val="0"/>
                        </a:spcAft>
                        <a:buNone/>
                      </a:pPr>
                      <a:r>
                        <a:rPr lang="en-GB" sz="1300"/>
                        <a:t>Thriller</a:t>
                      </a:r>
                      <a:endParaRPr sz="1300"/>
                    </a:p>
                  </a:txBody>
                  <a:tcPr marT="91425" marB="91425" marR="91425" marL="91425"/>
                </a:tc>
                <a:tc>
                  <a:txBody>
                    <a:bodyPr/>
                    <a:lstStyle/>
                    <a:p>
                      <a:pPr indent="0" lvl="0" marL="0" rtl="0" algn="l">
                        <a:spcBef>
                          <a:spcPts val="0"/>
                        </a:spcBef>
                        <a:spcAft>
                          <a:spcPts val="0"/>
                        </a:spcAft>
                        <a:buNone/>
                      </a:pPr>
                      <a:r>
                        <a:rPr lang="en-GB" sz="1300"/>
                        <a:t>3</a:t>
                      </a:r>
                      <a:endParaRPr sz="1300"/>
                    </a:p>
                  </a:txBody>
                  <a:tcPr marT="91425" marB="91425" marR="91425" marL="91425"/>
                </a:tc>
              </a:tr>
              <a:tr h="336225">
                <a:tc>
                  <a:txBody>
                    <a:bodyPr/>
                    <a:lstStyle/>
                    <a:p>
                      <a:pPr indent="0" lvl="0" marL="0" rtl="0" algn="l">
                        <a:spcBef>
                          <a:spcPts val="0"/>
                        </a:spcBef>
                        <a:spcAft>
                          <a:spcPts val="0"/>
                        </a:spcAft>
                        <a:buNone/>
                      </a:pPr>
                      <a:r>
                        <a:rPr lang="en-GB" sz="1300"/>
                        <a:t>Mystery</a:t>
                      </a:r>
                      <a:endParaRPr sz="1300"/>
                    </a:p>
                  </a:txBody>
                  <a:tcPr marT="91425" marB="91425" marR="91425" marL="91425">
                    <a:solidFill>
                      <a:srgbClr val="D9D9D9"/>
                    </a:solidFill>
                  </a:tcPr>
                </a:tc>
                <a:tc>
                  <a:txBody>
                    <a:bodyPr/>
                    <a:lstStyle/>
                    <a:p>
                      <a:pPr indent="0" lvl="0" marL="0" rtl="0" algn="l">
                        <a:spcBef>
                          <a:spcPts val="0"/>
                        </a:spcBef>
                        <a:spcAft>
                          <a:spcPts val="0"/>
                        </a:spcAft>
                        <a:buNone/>
                      </a:pPr>
                      <a:r>
                        <a:rPr lang="en-GB" sz="1300"/>
                        <a:t>4</a:t>
                      </a:r>
                      <a:endParaRPr sz="1300"/>
                    </a:p>
                  </a:txBody>
                  <a:tcPr marT="91425" marB="91425" marR="91425" marL="91425">
                    <a:solidFill>
                      <a:srgbClr val="D9D9D9"/>
                    </a:solidFill>
                  </a:tcPr>
                </a:tc>
              </a:tr>
              <a:tr h="336225">
                <a:tc>
                  <a:txBody>
                    <a:bodyPr/>
                    <a:lstStyle/>
                    <a:p>
                      <a:pPr indent="0" lvl="0" marL="0" rtl="0" algn="l">
                        <a:spcBef>
                          <a:spcPts val="0"/>
                        </a:spcBef>
                        <a:spcAft>
                          <a:spcPts val="0"/>
                        </a:spcAft>
                        <a:buNone/>
                      </a:pPr>
                      <a:r>
                        <a:rPr lang="en-GB" sz="1300"/>
                        <a:t>Horror</a:t>
                      </a:r>
                      <a:endParaRPr sz="1300"/>
                    </a:p>
                  </a:txBody>
                  <a:tcPr marT="91425" marB="91425" marR="91425" marL="91425"/>
                </a:tc>
                <a:tc>
                  <a:txBody>
                    <a:bodyPr/>
                    <a:lstStyle/>
                    <a:p>
                      <a:pPr indent="0" lvl="0" marL="0" rtl="0" algn="l">
                        <a:spcBef>
                          <a:spcPts val="0"/>
                        </a:spcBef>
                        <a:spcAft>
                          <a:spcPts val="0"/>
                        </a:spcAft>
                        <a:buNone/>
                      </a:pPr>
                      <a:r>
                        <a:rPr lang="en-GB" sz="1300"/>
                        <a:t>5</a:t>
                      </a:r>
                      <a:endParaRPr sz="1300"/>
                    </a:p>
                  </a:txBody>
                  <a:tcPr marT="91425" marB="91425" marR="91425" marL="91425"/>
                </a:tc>
              </a:tr>
              <a:tr h="336225">
                <a:tc>
                  <a:txBody>
                    <a:bodyPr/>
                    <a:lstStyle/>
                    <a:p>
                      <a:pPr indent="0" lvl="0" marL="0" rtl="0" algn="l">
                        <a:spcBef>
                          <a:spcPts val="0"/>
                        </a:spcBef>
                        <a:spcAft>
                          <a:spcPts val="0"/>
                        </a:spcAft>
                        <a:buNone/>
                      </a:pPr>
                      <a:r>
                        <a:rPr lang="en-GB" sz="1300"/>
                        <a:t>Adventure</a:t>
                      </a:r>
                      <a:endParaRPr sz="1300"/>
                    </a:p>
                  </a:txBody>
                  <a:tcPr marT="91425" marB="91425" marR="91425" marL="91425">
                    <a:solidFill>
                      <a:srgbClr val="D9D9D9"/>
                    </a:solidFill>
                  </a:tcPr>
                </a:tc>
                <a:tc>
                  <a:txBody>
                    <a:bodyPr/>
                    <a:lstStyle/>
                    <a:p>
                      <a:pPr indent="0" lvl="0" marL="0" rtl="0" algn="l">
                        <a:spcBef>
                          <a:spcPts val="0"/>
                        </a:spcBef>
                        <a:spcAft>
                          <a:spcPts val="0"/>
                        </a:spcAft>
                        <a:buNone/>
                      </a:pPr>
                      <a:r>
                        <a:rPr lang="en-GB" sz="1300"/>
                        <a:t>6</a:t>
                      </a:r>
                      <a:endParaRPr sz="1300"/>
                    </a:p>
                  </a:txBody>
                  <a:tcPr marT="91425" marB="91425" marR="91425" marL="91425">
                    <a:solidFill>
                      <a:srgbClr val="D9D9D9"/>
                    </a:solidFill>
                  </a:tcPr>
                </a:tc>
              </a:tr>
              <a:tr h="336225">
                <a:tc>
                  <a:txBody>
                    <a:bodyPr/>
                    <a:lstStyle/>
                    <a:p>
                      <a:pPr indent="0" lvl="0" marL="0" rtl="0" algn="l">
                        <a:spcBef>
                          <a:spcPts val="0"/>
                        </a:spcBef>
                        <a:spcAft>
                          <a:spcPts val="0"/>
                        </a:spcAft>
                        <a:buNone/>
                      </a:pPr>
                      <a:r>
                        <a:rPr lang="en-GB" sz="1300"/>
                        <a:t>Comedy</a:t>
                      </a:r>
                      <a:endParaRPr sz="1300"/>
                    </a:p>
                  </a:txBody>
                  <a:tcPr marT="91425" marB="91425" marR="91425" marL="91425"/>
                </a:tc>
                <a:tc>
                  <a:txBody>
                    <a:bodyPr/>
                    <a:lstStyle/>
                    <a:p>
                      <a:pPr indent="0" lvl="0" marL="0" rtl="0" algn="l">
                        <a:spcBef>
                          <a:spcPts val="0"/>
                        </a:spcBef>
                        <a:spcAft>
                          <a:spcPts val="0"/>
                        </a:spcAft>
                        <a:buNone/>
                      </a:pPr>
                      <a:r>
                        <a:rPr lang="en-GB" sz="1300"/>
                        <a:t>7</a:t>
                      </a:r>
                      <a:endParaRPr sz="1300"/>
                    </a:p>
                  </a:txBody>
                  <a:tcPr marT="91425" marB="91425" marR="91425" marL="91425"/>
                </a:tc>
              </a:tr>
              <a:tr h="336225">
                <a:tc>
                  <a:txBody>
                    <a:bodyPr/>
                    <a:lstStyle/>
                    <a:p>
                      <a:pPr indent="0" lvl="0" marL="0" rtl="0" algn="l">
                        <a:spcBef>
                          <a:spcPts val="0"/>
                        </a:spcBef>
                        <a:spcAft>
                          <a:spcPts val="0"/>
                        </a:spcAft>
                        <a:buNone/>
                      </a:pPr>
                      <a:r>
                        <a:rPr lang="en-GB" sz="1300"/>
                        <a:t>Musical</a:t>
                      </a:r>
                      <a:endParaRPr sz="1300"/>
                    </a:p>
                  </a:txBody>
                  <a:tcPr marT="91425" marB="91425" marR="91425" marL="91425">
                    <a:solidFill>
                      <a:srgbClr val="D9D9D9"/>
                    </a:solidFill>
                  </a:tcPr>
                </a:tc>
                <a:tc>
                  <a:txBody>
                    <a:bodyPr/>
                    <a:lstStyle/>
                    <a:p>
                      <a:pPr indent="0" lvl="0" marL="0" rtl="0" algn="l">
                        <a:spcBef>
                          <a:spcPts val="0"/>
                        </a:spcBef>
                        <a:spcAft>
                          <a:spcPts val="0"/>
                        </a:spcAft>
                        <a:buNone/>
                      </a:pPr>
                      <a:r>
                        <a:rPr lang="en-GB" sz="1300"/>
                        <a:t>8</a:t>
                      </a:r>
                      <a:endParaRPr sz="1300"/>
                    </a:p>
                  </a:txBody>
                  <a:tcPr marT="91425" marB="91425" marR="91425" marL="91425">
                    <a:solidFill>
                      <a:srgbClr val="D9D9D9"/>
                    </a:solidFill>
                  </a:tcPr>
                </a:tc>
              </a:tr>
              <a:tr h="336225">
                <a:tc>
                  <a:txBody>
                    <a:bodyPr/>
                    <a:lstStyle/>
                    <a:p>
                      <a:pPr indent="0" lvl="0" marL="0" rtl="0" algn="l">
                        <a:spcBef>
                          <a:spcPts val="0"/>
                        </a:spcBef>
                        <a:spcAft>
                          <a:spcPts val="0"/>
                        </a:spcAft>
                        <a:buNone/>
                      </a:pPr>
                      <a:r>
                        <a:rPr lang="en-GB" sz="1300"/>
                        <a:t>Sport</a:t>
                      </a:r>
                      <a:endParaRPr sz="1300"/>
                    </a:p>
                  </a:txBody>
                  <a:tcPr marT="91425" marB="91425" marR="91425" marL="91425"/>
                </a:tc>
                <a:tc>
                  <a:txBody>
                    <a:bodyPr/>
                    <a:lstStyle/>
                    <a:p>
                      <a:pPr indent="0" lvl="0" marL="0" rtl="0" algn="l">
                        <a:spcBef>
                          <a:spcPts val="0"/>
                        </a:spcBef>
                        <a:spcAft>
                          <a:spcPts val="0"/>
                        </a:spcAft>
                        <a:buNone/>
                      </a:pPr>
                      <a:r>
                        <a:rPr lang="en-GB" sz="1300"/>
                        <a:t>9</a:t>
                      </a:r>
                      <a:endParaRPr sz="1300"/>
                    </a:p>
                  </a:txBody>
                  <a:tcPr marT="91425" marB="91425" marR="91425" marL="91425"/>
                </a:tc>
              </a:tr>
              <a:tr h="336225">
                <a:tc>
                  <a:txBody>
                    <a:bodyPr/>
                    <a:lstStyle/>
                    <a:p>
                      <a:pPr indent="0" lvl="0" marL="0" rtl="0" algn="l">
                        <a:spcBef>
                          <a:spcPts val="0"/>
                        </a:spcBef>
                        <a:spcAft>
                          <a:spcPts val="0"/>
                        </a:spcAft>
                        <a:buNone/>
                      </a:pPr>
                      <a:r>
                        <a:rPr lang="en-GB" sz="1300"/>
                        <a:t>Music</a:t>
                      </a:r>
                      <a:endParaRPr sz="1300"/>
                    </a:p>
                  </a:txBody>
                  <a:tcPr marT="91425" marB="91425" marR="91425" marL="91425">
                    <a:solidFill>
                      <a:srgbClr val="D9D9D9"/>
                    </a:solidFill>
                  </a:tcPr>
                </a:tc>
                <a:tc>
                  <a:txBody>
                    <a:bodyPr/>
                    <a:lstStyle/>
                    <a:p>
                      <a:pPr indent="0" lvl="0" marL="0" rtl="0" algn="l">
                        <a:spcBef>
                          <a:spcPts val="0"/>
                        </a:spcBef>
                        <a:spcAft>
                          <a:spcPts val="0"/>
                        </a:spcAft>
                        <a:buNone/>
                      </a:pPr>
                      <a:r>
                        <a:rPr lang="en-GB" sz="1300"/>
                        <a:t>10</a:t>
                      </a:r>
                      <a:endParaRPr sz="1300"/>
                    </a:p>
                  </a:txBody>
                  <a:tcPr marT="91425" marB="91425" marR="91425" marL="91425">
                    <a:solidFill>
                      <a:srgbClr val="D9D9D9"/>
                    </a:solidFill>
                  </a:tcPr>
                </a:tc>
              </a:tr>
            </a:tbl>
          </a:graphicData>
        </a:graphic>
      </p:graphicFrame>
      <p:pic>
        <p:nvPicPr>
          <p:cNvPr id="258" name="Google Shape;258;p27"/>
          <p:cNvPicPr preferRelativeResize="0"/>
          <p:nvPr/>
        </p:nvPicPr>
        <p:blipFill>
          <a:blip r:embed="rId3">
            <a:alphaModFix/>
          </a:blip>
          <a:stretch>
            <a:fillRect/>
          </a:stretch>
        </p:blipFill>
        <p:spPr>
          <a:xfrm>
            <a:off x="7429698" y="68277"/>
            <a:ext cx="1393226" cy="3331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62" name="Shape 262"/>
        <p:cNvGrpSpPr/>
        <p:nvPr/>
      </p:nvGrpSpPr>
      <p:grpSpPr>
        <a:xfrm>
          <a:off x="0" y="0"/>
          <a:ext cx="0" cy="0"/>
          <a:chOff x="0" y="0"/>
          <a:chExt cx="0" cy="0"/>
        </a:xfrm>
      </p:grpSpPr>
      <p:sp>
        <p:nvSpPr>
          <p:cNvPr id="263" name="Google Shape;263;p28"/>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Recommendation #3: To mitigate risk, avoid high-budget action films and directors with a track record of losing a lot of money.</a:t>
            </a:r>
            <a:endParaRPr sz="2400"/>
          </a:p>
        </p:txBody>
      </p:sp>
      <p:sp>
        <p:nvSpPr>
          <p:cNvPr id="264" name="Google Shape;264;p28"/>
          <p:cNvSpPr txBox="1"/>
          <p:nvPr>
            <p:ph idx="4294967295" type="body"/>
          </p:nvPr>
        </p:nvSpPr>
        <p:spPr>
          <a:xfrm>
            <a:off x="729450" y="2908875"/>
            <a:ext cx="7010100" cy="1468800"/>
          </a:xfrm>
          <a:prstGeom prst="rect">
            <a:avLst/>
          </a:prstGeom>
          <a:effectLst>
            <a:outerShdw blurRad="57150" rotWithShape="0" algn="bl" dir="9660000" dist="209550">
              <a:srgbClr val="000000">
                <a:alpha val="3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FFFFFF"/>
                </a:solidFill>
              </a:rPr>
              <a:t>“I don’t try to guess what a million people will like. It’s hard enough to know what I like.”</a:t>
            </a:r>
            <a:endParaRPr sz="1800">
              <a:solidFill>
                <a:srgbClr val="FFFFFF"/>
              </a:solidFill>
            </a:endParaRPr>
          </a:p>
          <a:p>
            <a:pPr indent="-342900" lvl="0" marL="457200" rtl="0" algn="l">
              <a:spcBef>
                <a:spcPts val="1600"/>
              </a:spcBef>
              <a:spcAft>
                <a:spcPts val="0"/>
              </a:spcAft>
              <a:buClr>
                <a:srgbClr val="FFFFFF"/>
              </a:buClr>
              <a:buSzPts val="1800"/>
              <a:buChar char="-"/>
            </a:pPr>
            <a:r>
              <a:rPr lang="en-GB" sz="1800">
                <a:solidFill>
                  <a:srgbClr val="FFFFFF"/>
                </a:solidFill>
              </a:rPr>
              <a:t>John Huston, Oscar-winning director</a:t>
            </a:r>
            <a:endParaRPr sz="1800">
              <a:solidFill>
                <a:srgbClr val="FFFFFF"/>
              </a:solidFill>
            </a:endParaRPr>
          </a:p>
        </p:txBody>
      </p:sp>
      <p:pic>
        <p:nvPicPr>
          <p:cNvPr id="265" name="Google Shape;265;p28"/>
          <p:cNvPicPr preferRelativeResize="0"/>
          <p:nvPr/>
        </p:nvPicPr>
        <p:blipFill>
          <a:blip r:embed="rId3">
            <a:alphaModFix/>
          </a:blip>
          <a:stretch>
            <a:fillRect/>
          </a:stretch>
        </p:blipFill>
        <p:spPr>
          <a:xfrm>
            <a:off x="7429698" y="68277"/>
            <a:ext cx="1393226" cy="3331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9"/>
          <p:cNvSpPr txBox="1"/>
          <p:nvPr>
            <p:ph type="title"/>
          </p:nvPr>
        </p:nvSpPr>
        <p:spPr>
          <a:xfrm>
            <a:off x="730000" y="1318650"/>
            <a:ext cx="36366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Clunkers.</a:t>
            </a:r>
            <a:endParaRPr/>
          </a:p>
        </p:txBody>
      </p:sp>
      <p:sp>
        <p:nvSpPr>
          <p:cNvPr id="271" name="Google Shape;271;p29"/>
          <p:cNvSpPr txBox="1"/>
          <p:nvPr>
            <p:ph idx="1" type="body"/>
          </p:nvPr>
        </p:nvSpPr>
        <p:spPr>
          <a:xfrm>
            <a:off x="721225" y="1965150"/>
            <a:ext cx="3636600" cy="852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We all hear about it when a movie flops at the box office. Studios plow hundreds of millions of dollars into production on these films, and never see a return. Microsoft needs to mitigate the risk of financing a clunker that will drag down its profits and brand integrity.</a:t>
            </a:r>
            <a:endParaRPr sz="1100"/>
          </a:p>
        </p:txBody>
      </p:sp>
      <p:sp>
        <p:nvSpPr>
          <p:cNvPr id="272" name="Google Shape;272;p29"/>
          <p:cNvSpPr txBox="1"/>
          <p:nvPr/>
        </p:nvSpPr>
        <p:spPr>
          <a:xfrm>
            <a:off x="734530" y="3649260"/>
            <a:ext cx="36366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000">
                <a:solidFill>
                  <a:schemeClr val="dk1"/>
                </a:solidFill>
                <a:latin typeface="Lato"/>
                <a:ea typeface="Lato"/>
                <a:cs typeface="Lato"/>
                <a:sym typeface="Lato"/>
              </a:rPr>
              <a:t>02    |</a:t>
            </a:r>
            <a:r>
              <a:rPr b="1" lang="en-GB" sz="1000">
                <a:solidFill>
                  <a:srgbClr val="CCCCCC"/>
                </a:solidFill>
                <a:latin typeface="Lato"/>
                <a:ea typeface="Lato"/>
                <a:cs typeface="Lato"/>
                <a:sym typeface="Lato"/>
              </a:rPr>
              <a:t> </a:t>
            </a:r>
            <a:r>
              <a:rPr lang="en-GB" sz="1000">
                <a:solidFill>
                  <a:srgbClr val="53C6A1"/>
                </a:solidFill>
                <a:latin typeface="Lato"/>
                <a:ea typeface="Lato"/>
                <a:cs typeface="Lato"/>
                <a:sym typeface="Lato"/>
              </a:rPr>
              <a:t> </a:t>
            </a:r>
            <a:r>
              <a:rPr lang="en-GB" sz="1000">
                <a:solidFill>
                  <a:srgbClr val="000000"/>
                </a:solidFill>
                <a:latin typeface="Lato"/>
                <a:ea typeface="Lato"/>
                <a:cs typeface="Lato"/>
                <a:sym typeface="Lato"/>
              </a:rPr>
              <a:t>  </a:t>
            </a:r>
            <a:r>
              <a:rPr lang="en-GB" sz="1000">
                <a:latin typeface="Lato"/>
                <a:ea typeface="Lato"/>
                <a:cs typeface="Lato"/>
                <a:sym typeface="Lato"/>
              </a:rPr>
              <a:t>Men In Black International: $106,900,000 loss</a:t>
            </a:r>
            <a:endParaRPr/>
          </a:p>
        </p:txBody>
      </p:sp>
      <p:sp>
        <p:nvSpPr>
          <p:cNvPr id="273" name="Google Shape;273;p29"/>
          <p:cNvSpPr txBox="1"/>
          <p:nvPr/>
        </p:nvSpPr>
        <p:spPr>
          <a:xfrm>
            <a:off x="734530" y="3387960"/>
            <a:ext cx="36366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000">
                <a:solidFill>
                  <a:schemeClr val="dk1"/>
                </a:solidFill>
                <a:latin typeface="Lato"/>
                <a:ea typeface="Lato"/>
                <a:cs typeface="Lato"/>
                <a:sym typeface="Lato"/>
              </a:rPr>
              <a:t>01    | </a:t>
            </a:r>
            <a:r>
              <a:rPr lang="en-GB" sz="1000">
                <a:solidFill>
                  <a:srgbClr val="000000"/>
                </a:solidFill>
                <a:latin typeface="Lato"/>
                <a:ea typeface="Lato"/>
                <a:cs typeface="Lato"/>
                <a:sym typeface="Lato"/>
              </a:rPr>
              <a:t>   </a:t>
            </a:r>
            <a:r>
              <a:rPr lang="en-GB" sz="1000">
                <a:latin typeface="Lato"/>
                <a:ea typeface="Lato"/>
                <a:cs typeface="Lato"/>
                <a:sym typeface="Lato"/>
              </a:rPr>
              <a:t>Dark Phoenix: $200,237,650  worldwide loss</a:t>
            </a:r>
            <a:endParaRPr/>
          </a:p>
        </p:txBody>
      </p:sp>
      <p:pic>
        <p:nvPicPr>
          <p:cNvPr id="274" name="Google Shape;274;p29"/>
          <p:cNvPicPr preferRelativeResize="0"/>
          <p:nvPr/>
        </p:nvPicPr>
        <p:blipFill>
          <a:blip r:embed="rId3">
            <a:alphaModFix/>
          </a:blip>
          <a:stretch>
            <a:fillRect/>
          </a:stretch>
        </p:blipFill>
        <p:spPr>
          <a:xfrm>
            <a:off x="4572000" y="1463136"/>
            <a:ext cx="2069025" cy="2984064"/>
          </a:xfrm>
          <a:prstGeom prst="rect">
            <a:avLst/>
          </a:prstGeom>
          <a:noFill/>
          <a:ln>
            <a:noFill/>
          </a:ln>
        </p:spPr>
      </p:pic>
      <p:pic>
        <p:nvPicPr>
          <p:cNvPr id="275" name="Google Shape;275;p29"/>
          <p:cNvPicPr preferRelativeResize="0"/>
          <p:nvPr/>
        </p:nvPicPr>
        <p:blipFill rotWithShape="1">
          <a:blip r:embed="rId4">
            <a:alphaModFix/>
          </a:blip>
          <a:srcRect b="1343" l="0" r="0" t="1333"/>
          <a:stretch/>
        </p:blipFill>
        <p:spPr>
          <a:xfrm>
            <a:off x="6817274" y="1463136"/>
            <a:ext cx="2069023" cy="2984064"/>
          </a:xfrm>
          <a:prstGeom prst="rect">
            <a:avLst/>
          </a:prstGeom>
          <a:noFill/>
          <a:ln>
            <a:noFill/>
          </a:ln>
        </p:spPr>
      </p:pic>
      <p:pic>
        <p:nvPicPr>
          <p:cNvPr id="276" name="Google Shape;276;p29"/>
          <p:cNvPicPr preferRelativeResize="0"/>
          <p:nvPr/>
        </p:nvPicPr>
        <p:blipFill>
          <a:blip r:embed="rId5">
            <a:alphaModFix/>
          </a:blip>
          <a:stretch>
            <a:fillRect/>
          </a:stretch>
        </p:blipFill>
        <p:spPr>
          <a:xfrm>
            <a:off x="7429698" y="68277"/>
            <a:ext cx="1393226" cy="3331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0"/>
          <p:cNvSpPr txBox="1"/>
          <p:nvPr>
            <p:ph type="title"/>
          </p:nvPr>
        </p:nvSpPr>
        <p:spPr>
          <a:xfrm>
            <a:off x="730000" y="632850"/>
            <a:ext cx="72645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rgbClr val="000000"/>
                </a:solidFill>
              </a:rPr>
              <a:t>When Action Movies Lose, They Lose Big.</a:t>
            </a:r>
            <a:endParaRPr sz="2500"/>
          </a:p>
        </p:txBody>
      </p:sp>
      <p:pic>
        <p:nvPicPr>
          <p:cNvPr id="282" name="Google Shape;282;p30"/>
          <p:cNvPicPr preferRelativeResize="0"/>
          <p:nvPr/>
        </p:nvPicPr>
        <p:blipFill>
          <a:blip r:embed="rId3">
            <a:alphaModFix/>
          </a:blip>
          <a:stretch>
            <a:fillRect/>
          </a:stretch>
        </p:blipFill>
        <p:spPr>
          <a:xfrm>
            <a:off x="7429698" y="68277"/>
            <a:ext cx="1393226" cy="333150"/>
          </a:xfrm>
          <a:prstGeom prst="rect">
            <a:avLst/>
          </a:prstGeom>
          <a:noFill/>
          <a:ln>
            <a:noFill/>
          </a:ln>
        </p:spPr>
      </p:pic>
      <p:pic>
        <p:nvPicPr>
          <p:cNvPr id="283" name="Google Shape;283;p30"/>
          <p:cNvPicPr preferRelativeResize="0"/>
          <p:nvPr/>
        </p:nvPicPr>
        <p:blipFill rotWithShape="1">
          <a:blip r:embed="rId4">
            <a:alphaModFix/>
          </a:blip>
          <a:srcRect b="0" l="738" r="748" t="0"/>
          <a:stretch/>
        </p:blipFill>
        <p:spPr>
          <a:xfrm>
            <a:off x="1076400" y="1310400"/>
            <a:ext cx="6991199" cy="3643200"/>
          </a:xfrm>
          <a:prstGeom prst="rect">
            <a:avLst/>
          </a:prstGeom>
          <a:noFill/>
          <a:ln>
            <a:noFill/>
          </a:ln>
        </p:spPr>
      </p:pic>
      <p:sp>
        <p:nvSpPr>
          <p:cNvPr id="284" name="Google Shape;284;p30"/>
          <p:cNvSpPr txBox="1"/>
          <p:nvPr/>
        </p:nvSpPr>
        <p:spPr>
          <a:xfrm>
            <a:off x="2629550" y="2003450"/>
            <a:ext cx="1300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1100">
                <a:highlight>
                  <a:srgbClr val="EFEFEF"/>
                </a:highlight>
                <a:latin typeface="Lato"/>
                <a:ea typeface="Lato"/>
                <a:cs typeface="Lato"/>
                <a:sym typeface="Lato"/>
              </a:rPr>
              <a:t>$10,319,750</a:t>
            </a:r>
            <a:endParaRPr b="1" sz="1100">
              <a:highlight>
                <a:srgbClr val="EFEFEF"/>
              </a:highlight>
              <a:latin typeface="Lato"/>
              <a:ea typeface="Lato"/>
              <a:cs typeface="Lato"/>
              <a:sym typeface="Lato"/>
            </a:endParaRPr>
          </a:p>
        </p:txBody>
      </p:sp>
      <p:sp>
        <p:nvSpPr>
          <p:cNvPr id="285" name="Google Shape;285;p30"/>
          <p:cNvSpPr txBox="1"/>
          <p:nvPr/>
        </p:nvSpPr>
        <p:spPr>
          <a:xfrm>
            <a:off x="5844900" y="1715400"/>
            <a:ext cx="1300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1100">
                <a:highlight>
                  <a:srgbClr val="EFEFEF"/>
                </a:highlight>
                <a:latin typeface="Lato"/>
                <a:ea typeface="Lato"/>
                <a:cs typeface="Lato"/>
                <a:sym typeface="Lato"/>
              </a:rPr>
              <a:t>$4,148,310</a:t>
            </a:r>
            <a:endParaRPr b="1" sz="1100">
              <a:highlight>
                <a:srgbClr val="EFEFEF"/>
              </a:highlight>
              <a:latin typeface="Lato"/>
              <a:ea typeface="Lato"/>
              <a:cs typeface="Lato"/>
              <a:sym typeface="Lato"/>
            </a:endParaRPr>
          </a:p>
        </p:txBody>
      </p:sp>
      <p:sp>
        <p:nvSpPr>
          <p:cNvPr id="286" name="Google Shape;286;p30"/>
          <p:cNvSpPr/>
          <p:nvPr/>
        </p:nvSpPr>
        <p:spPr>
          <a:xfrm>
            <a:off x="2879975" y="2090150"/>
            <a:ext cx="809100" cy="1638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0"/>
          <p:cNvSpPr/>
          <p:nvPr/>
        </p:nvSpPr>
        <p:spPr>
          <a:xfrm>
            <a:off x="6143525" y="1810500"/>
            <a:ext cx="714600" cy="1638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1"/>
          <p:cNvSpPr txBox="1"/>
          <p:nvPr>
            <p:ph type="title"/>
          </p:nvPr>
        </p:nvSpPr>
        <p:spPr>
          <a:xfrm>
            <a:off x="730000" y="1318650"/>
            <a:ext cx="2799900" cy="215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000000"/>
                </a:solidFill>
              </a:rPr>
              <a:t>Some directors are diamonds in the rough. Some are just rough.</a:t>
            </a:r>
            <a:endParaRPr sz="18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b="0" lang="en-GB" sz="1400">
                <a:solidFill>
                  <a:srgbClr val="000000"/>
                </a:solidFill>
              </a:rPr>
              <a:t>There are a lot of factors that can contribute to a film’s success. Microsoft should factor in whether a director has a track record of major clunkers (films that lost $1 million or more) when selecting people to lead its projects.</a:t>
            </a:r>
            <a:endParaRPr b="0" sz="1400">
              <a:solidFill>
                <a:srgbClr val="000000"/>
              </a:solidFill>
            </a:endParaRPr>
          </a:p>
        </p:txBody>
      </p:sp>
      <p:graphicFrame>
        <p:nvGraphicFramePr>
          <p:cNvPr id="293" name="Google Shape;293;p31"/>
          <p:cNvGraphicFramePr/>
          <p:nvPr/>
        </p:nvGraphicFramePr>
        <p:xfrm>
          <a:off x="4572000" y="1002163"/>
          <a:ext cx="3000000" cy="3000000"/>
        </p:xfrm>
        <a:graphic>
          <a:graphicData uri="http://schemas.openxmlformats.org/drawingml/2006/table">
            <a:tbl>
              <a:tblPr>
                <a:noFill/>
                <a:tableStyleId>{4E1DEC34-720D-4A54-A58E-EB3C426514E3}</a:tableStyleId>
              </a:tblPr>
              <a:tblGrid>
                <a:gridCol w="1890575"/>
                <a:gridCol w="1890575"/>
              </a:tblGrid>
              <a:tr h="336225">
                <a:tc>
                  <a:txBody>
                    <a:bodyPr/>
                    <a:lstStyle/>
                    <a:p>
                      <a:pPr indent="0" lvl="0" marL="0" rtl="0" algn="ctr">
                        <a:spcBef>
                          <a:spcPts val="0"/>
                        </a:spcBef>
                        <a:spcAft>
                          <a:spcPts val="0"/>
                        </a:spcAft>
                        <a:buNone/>
                      </a:pPr>
                      <a:r>
                        <a:rPr b="1" lang="en-GB">
                          <a:solidFill>
                            <a:schemeClr val="lt1"/>
                          </a:solidFill>
                        </a:rPr>
                        <a:t>Director</a:t>
                      </a:r>
                      <a:endParaRPr b="1">
                        <a:solidFill>
                          <a:schemeClr val="lt1"/>
                        </a:solidFill>
                      </a:endParaRPr>
                    </a:p>
                  </a:txBody>
                  <a:tcPr marT="91425" marB="91425" marR="91425" marL="91425">
                    <a:solidFill>
                      <a:srgbClr val="1C4587"/>
                    </a:solidFill>
                  </a:tcPr>
                </a:tc>
                <a:tc>
                  <a:txBody>
                    <a:bodyPr/>
                    <a:lstStyle/>
                    <a:p>
                      <a:pPr indent="0" lvl="0" marL="0" rtl="0" algn="ctr">
                        <a:spcBef>
                          <a:spcPts val="0"/>
                        </a:spcBef>
                        <a:spcAft>
                          <a:spcPts val="0"/>
                        </a:spcAft>
                        <a:buNone/>
                      </a:pPr>
                      <a:r>
                        <a:rPr b="1" lang="en-GB">
                          <a:solidFill>
                            <a:schemeClr val="lt1"/>
                          </a:solidFill>
                        </a:rPr>
                        <a:t>Major Clunkers</a:t>
                      </a:r>
                      <a:endParaRPr b="1">
                        <a:solidFill>
                          <a:schemeClr val="lt1"/>
                        </a:solidFill>
                      </a:endParaRPr>
                    </a:p>
                  </a:txBody>
                  <a:tcPr marT="91425" marB="91425" marR="91425" marL="91425">
                    <a:solidFill>
                      <a:schemeClr val="accent5"/>
                    </a:solidFill>
                  </a:tcPr>
                </a:tc>
              </a:tr>
              <a:tr h="336225">
                <a:tc>
                  <a:txBody>
                    <a:bodyPr/>
                    <a:lstStyle/>
                    <a:p>
                      <a:pPr indent="0" lvl="0" marL="0" rtl="0" algn="l">
                        <a:spcBef>
                          <a:spcPts val="0"/>
                        </a:spcBef>
                        <a:spcAft>
                          <a:spcPts val="0"/>
                        </a:spcAft>
                        <a:buNone/>
                      </a:pPr>
                      <a:r>
                        <a:rPr lang="en-GB" sz="1300"/>
                        <a:t>David Gordon Green</a:t>
                      </a:r>
                      <a:endParaRPr sz="1300"/>
                    </a:p>
                  </a:txBody>
                  <a:tcPr marT="91425" marB="91425" marR="91425" marL="91425"/>
                </a:tc>
                <a:tc>
                  <a:txBody>
                    <a:bodyPr/>
                    <a:lstStyle/>
                    <a:p>
                      <a:pPr indent="0" lvl="0" marL="0" rtl="0" algn="l">
                        <a:spcBef>
                          <a:spcPts val="0"/>
                        </a:spcBef>
                        <a:spcAft>
                          <a:spcPts val="0"/>
                        </a:spcAft>
                        <a:buNone/>
                      </a:pPr>
                      <a:r>
                        <a:rPr lang="en-GB" sz="1300"/>
                        <a:t>3</a:t>
                      </a:r>
                      <a:endParaRPr sz="1300"/>
                    </a:p>
                  </a:txBody>
                  <a:tcPr marT="91425" marB="91425" marR="91425" marL="91425"/>
                </a:tc>
              </a:tr>
              <a:tr h="336225">
                <a:tc>
                  <a:txBody>
                    <a:bodyPr/>
                    <a:lstStyle/>
                    <a:p>
                      <a:pPr indent="0" lvl="0" marL="0" rtl="0" algn="l">
                        <a:spcBef>
                          <a:spcPts val="0"/>
                        </a:spcBef>
                        <a:spcAft>
                          <a:spcPts val="0"/>
                        </a:spcAft>
                        <a:buNone/>
                      </a:pPr>
                      <a:r>
                        <a:rPr lang="en-GB" sz="1300"/>
                        <a:t>Simon West</a:t>
                      </a:r>
                      <a:endParaRPr sz="1300"/>
                    </a:p>
                  </a:txBody>
                  <a:tcPr marT="91425" marB="91425" marR="91425" marL="91425">
                    <a:solidFill>
                      <a:srgbClr val="D9D9D9"/>
                    </a:solidFill>
                  </a:tcPr>
                </a:tc>
                <a:tc>
                  <a:txBody>
                    <a:bodyPr/>
                    <a:lstStyle/>
                    <a:p>
                      <a:pPr indent="0" lvl="0" marL="0" rtl="0" algn="l">
                        <a:spcBef>
                          <a:spcPts val="0"/>
                        </a:spcBef>
                        <a:spcAft>
                          <a:spcPts val="0"/>
                        </a:spcAft>
                        <a:buNone/>
                      </a:pPr>
                      <a:r>
                        <a:rPr lang="en-GB" sz="1300"/>
                        <a:t>2</a:t>
                      </a:r>
                      <a:endParaRPr sz="1300"/>
                    </a:p>
                  </a:txBody>
                  <a:tcPr marT="91425" marB="91425" marR="91425" marL="91425">
                    <a:solidFill>
                      <a:srgbClr val="D9D9D9"/>
                    </a:solidFill>
                  </a:tcPr>
                </a:tc>
              </a:tr>
              <a:tr h="336225">
                <a:tc>
                  <a:txBody>
                    <a:bodyPr/>
                    <a:lstStyle/>
                    <a:p>
                      <a:pPr indent="0" lvl="0" marL="0" rtl="0" algn="l">
                        <a:spcBef>
                          <a:spcPts val="0"/>
                        </a:spcBef>
                        <a:spcAft>
                          <a:spcPts val="0"/>
                        </a:spcAft>
                        <a:buNone/>
                      </a:pPr>
                      <a:r>
                        <a:rPr lang="en-GB" sz="1300"/>
                        <a:t>Kevin Smith</a:t>
                      </a:r>
                      <a:endParaRPr sz="1300"/>
                    </a:p>
                  </a:txBody>
                  <a:tcPr marT="91425" marB="91425" marR="91425" marL="91425"/>
                </a:tc>
                <a:tc>
                  <a:txBody>
                    <a:bodyPr/>
                    <a:lstStyle/>
                    <a:p>
                      <a:pPr indent="0" lvl="0" marL="0" rtl="0" algn="l">
                        <a:spcBef>
                          <a:spcPts val="0"/>
                        </a:spcBef>
                        <a:spcAft>
                          <a:spcPts val="0"/>
                        </a:spcAft>
                        <a:buNone/>
                      </a:pPr>
                      <a:r>
                        <a:rPr lang="en-GB" sz="1300"/>
                        <a:t>2</a:t>
                      </a:r>
                      <a:endParaRPr sz="1300"/>
                    </a:p>
                  </a:txBody>
                  <a:tcPr marT="91425" marB="91425" marR="91425" marL="91425"/>
                </a:tc>
              </a:tr>
              <a:tr h="336225">
                <a:tc>
                  <a:txBody>
                    <a:bodyPr/>
                    <a:lstStyle/>
                    <a:p>
                      <a:pPr indent="0" lvl="0" marL="0" rtl="0" algn="l">
                        <a:spcBef>
                          <a:spcPts val="0"/>
                        </a:spcBef>
                        <a:spcAft>
                          <a:spcPts val="0"/>
                        </a:spcAft>
                        <a:buNone/>
                      </a:pPr>
                      <a:r>
                        <a:rPr lang="en-GB" sz="1300"/>
                        <a:t>Justin Chadwick</a:t>
                      </a:r>
                      <a:endParaRPr sz="1300"/>
                    </a:p>
                  </a:txBody>
                  <a:tcPr marT="91425" marB="91425" marR="91425" marL="91425">
                    <a:solidFill>
                      <a:srgbClr val="D9D9D9"/>
                    </a:solidFill>
                  </a:tcPr>
                </a:tc>
                <a:tc>
                  <a:txBody>
                    <a:bodyPr/>
                    <a:lstStyle/>
                    <a:p>
                      <a:pPr indent="0" lvl="0" marL="0" rtl="0" algn="l">
                        <a:spcBef>
                          <a:spcPts val="0"/>
                        </a:spcBef>
                        <a:spcAft>
                          <a:spcPts val="0"/>
                        </a:spcAft>
                        <a:buNone/>
                      </a:pPr>
                      <a:r>
                        <a:rPr lang="en-GB" sz="1300"/>
                        <a:t>2</a:t>
                      </a:r>
                      <a:endParaRPr sz="1300"/>
                    </a:p>
                  </a:txBody>
                  <a:tcPr marT="91425" marB="91425" marR="91425" marL="91425">
                    <a:solidFill>
                      <a:srgbClr val="D9D9D9"/>
                    </a:solidFill>
                  </a:tcPr>
                </a:tc>
              </a:tr>
              <a:tr h="336225">
                <a:tc>
                  <a:txBody>
                    <a:bodyPr/>
                    <a:lstStyle/>
                    <a:p>
                      <a:pPr indent="0" lvl="0" marL="0" rtl="0" algn="l">
                        <a:spcBef>
                          <a:spcPts val="0"/>
                        </a:spcBef>
                        <a:spcAft>
                          <a:spcPts val="0"/>
                        </a:spcAft>
                        <a:buNone/>
                      </a:pPr>
                      <a:r>
                        <a:rPr lang="en-GB" sz="1300"/>
                        <a:t>James Gray</a:t>
                      </a:r>
                      <a:endParaRPr sz="1300"/>
                    </a:p>
                  </a:txBody>
                  <a:tcPr marT="91425" marB="91425" marR="91425" marL="91425"/>
                </a:tc>
                <a:tc>
                  <a:txBody>
                    <a:bodyPr/>
                    <a:lstStyle/>
                    <a:p>
                      <a:pPr indent="0" lvl="0" marL="0" rtl="0" algn="l">
                        <a:spcBef>
                          <a:spcPts val="0"/>
                        </a:spcBef>
                        <a:spcAft>
                          <a:spcPts val="0"/>
                        </a:spcAft>
                        <a:buNone/>
                      </a:pPr>
                      <a:r>
                        <a:rPr lang="en-GB" sz="1300"/>
                        <a:t>2</a:t>
                      </a:r>
                      <a:endParaRPr sz="1300"/>
                    </a:p>
                  </a:txBody>
                  <a:tcPr marT="91425" marB="91425" marR="91425" marL="91425"/>
                </a:tc>
              </a:tr>
              <a:tr h="336225">
                <a:tc>
                  <a:txBody>
                    <a:bodyPr/>
                    <a:lstStyle/>
                    <a:p>
                      <a:pPr indent="0" lvl="0" marL="0" rtl="0" algn="l">
                        <a:spcBef>
                          <a:spcPts val="0"/>
                        </a:spcBef>
                        <a:spcAft>
                          <a:spcPts val="0"/>
                        </a:spcAft>
                        <a:buNone/>
                      </a:pPr>
                      <a:r>
                        <a:rPr lang="en-GB" sz="1300"/>
                        <a:t>Mira Nair</a:t>
                      </a:r>
                      <a:endParaRPr sz="1300"/>
                    </a:p>
                  </a:txBody>
                  <a:tcPr marT="91425" marB="91425" marR="91425" marL="91425">
                    <a:solidFill>
                      <a:srgbClr val="D9D9D9"/>
                    </a:solidFill>
                  </a:tcPr>
                </a:tc>
                <a:tc>
                  <a:txBody>
                    <a:bodyPr/>
                    <a:lstStyle/>
                    <a:p>
                      <a:pPr indent="0" lvl="0" marL="0" rtl="0" algn="l">
                        <a:spcBef>
                          <a:spcPts val="0"/>
                        </a:spcBef>
                        <a:spcAft>
                          <a:spcPts val="0"/>
                        </a:spcAft>
                        <a:buNone/>
                      </a:pPr>
                      <a:r>
                        <a:rPr lang="en-GB" sz="1300"/>
                        <a:t>2</a:t>
                      </a:r>
                      <a:endParaRPr sz="1300"/>
                    </a:p>
                  </a:txBody>
                  <a:tcPr marT="91425" marB="91425" marR="91425" marL="91425">
                    <a:solidFill>
                      <a:srgbClr val="D9D9D9"/>
                    </a:solidFill>
                  </a:tcPr>
                </a:tc>
              </a:tr>
              <a:tr h="336225">
                <a:tc>
                  <a:txBody>
                    <a:bodyPr/>
                    <a:lstStyle/>
                    <a:p>
                      <a:pPr indent="0" lvl="0" marL="0" rtl="0" algn="l">
                        <a:spcBef>
                          <a:spcPts val="0"/>
                        </a:spcBef>
                        <a:spcAft>
                          <a:spcPts val="0"/>
                        </a:spcAft>
                        <a:buNone/>
                      </a:pPr>
                      <a:r>
                        <a:rPr lang="en-GB" sz="1300"/>
                        <a:t>Jacques Audiard</a:t>
                      </a:r>
                      <a:endParaRPr sz="1300"/>
                    </a:p>
                  </a:txBody>
                  <a:tcPr marT="91425" marB="91425" marR="91425" marL="91425"/>
                </a:tc>
                <a:tc>
                  <a:txBody>
                    <a:bodyPr/>
                    <a:lstStyle/>
                    <a:p>
                      <a:pPr indent="0" lvl="0" marL="0" rtl="0" algn="l">
                        <a:spcBef>
                          <a:spcPts val="0"/>
                        </a:spcBef>
                        <a:spcAft>
                          <a:spcPts val="0"/>
                        </a:spcAft>
                        <a:buNone/>
                      </a:pPr>
                      <a:r>
                        <a:rPr lang="en-GB" sz="1300"/>
                        <a:t>2</a:t>
                      </a:r>
                      <a:endParaRPr sz="1300"/>
                    </a:p>
                  </a:txBody>
                  <a:tcPr marT="91425" marB="91425" marR="91425" marL="91425"/>
                </a:tc>
              </a:tr>
              <a:tr h="336225">
                <a:tc>
                  <a:txBody>
                    <a:bodyPr/>
                    <a:lstStyle/>
                    <a:p>
                      <a:pPr indent="0" lvl="0" marL="0" rtl="0" algn="l">
                        <a:spcBef>
                          <a:spcPts val="0"/>
                        </a:spcBef>
                        <a:spcAft>
                          <a:spcPts val="0"/>
                        </a:spcAft>
                        <a:buNone/>
                      </a:pPr>
                      <a:r>
                        <a:rPr lang="en-GB" sz="1300"/>
                        <a:t>David Koepp</a:t>
                      </a:r>
                      <a:endParaRPr sz="1300"/>
                    </a:p>
                  </a:txBody>
                  <a:tcPr marT="91425" marB="91425" marR="91425" marL="91425">
                    <a:solidFill>
                      <a:srgbClr val="D9D9D9"/>
                    </a:solidFill>
                  </a:tcPr>
                </a:tc>
                <a:tc>
                  <a:txBody>
                    <a:bodyPr/>
                    <a:lstStyle/>
                    <a:p>
                      <a:pPr indent="0" lvl="0" marL="0" rtl="0" algn="l">
                        <a:spcBef>
                          <a:spcPts val="0"/>
                        </a:spcBef>
                        <a:spcAft>
                          <a:spcPts val="0"/>
                        </a:spcAft>
                        <a:buNone/>
                      </a:pPr>
                      <a:r>
                        <a:rPr lang="en-GB" sz="1300"/>
                        <a:t>2</a:t>
                      </a:r>
                      <a:endParaRPr sz="1300"/>
                    </a:p>
                  </a:txBody>
                  <a:tcPr marT="91425" marB="91425" marR="91425" marL="91425">
                    <a:solidFill>
                      <a:srgbClr val="D9D9D9"/>
                    </a:solidFill>
                  </a:tcPr>
                </a:tc>
              </a:tr>
            </a:tbl>
          </a:graphicData>
        </a:graphic>
      </p:graphicFrame>
      <p:pic>
        <p:nvPicPr>
          <p:cNvPr id="294" name="Google Shape;294;p31"/>
          <p:cNvPicPr preferRelativeResize="0"/>
          <p:nvPr/>
        </p:nvPicPr>
        <p:blipFill>
          <a:blip r:embed="rId3">
            <a:alphaModFix/>
          </a:blip>
          <a:stretch>
            <a:fillRect/>
          </a:stretch>
        </p:blipFill>
        <p:spPr>
          <a:xfrm>
            <a:off x="7429698" y="68277"/>
            <a:ext cx="1393226" cy="3331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8" name="Shape 298"/>
        <p:cNvGrpSpPr/>
        <p:nvPr/>
      </p:nvGrpSpPr>
      <p:grpSpPr>
        <a:xfrm>
          <a:off x="0" y="0"/>
          <a:ext cx="0" cy="0"/>
          <a:chOff x="0" y="0"/>
          <a:chExt cx="0" cy="0"/>
        </a:xfrm>
      </p:grpSpPr>
      <p:sp>
        <p:nvSpPr>
          <p:cNvPr id="299" name="Google Shape;299;p3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chemeClr val="lt1"/>
                </a:solidFill>
              </a:rPr>
              <a:t>Thank you.</a:t>
            </a:r>
            <a:endParaRPr sz="4800">
              <a:solidFill>
                <a:schemeClr val="lt1"/>
              </a:solidFill>
            </a:endParaRPr>
          </a:p>
          <a:p>
            <a:pPr indent="0" lvl="0" marL="0" rtl="0" algn="l">
              <a:spcBef>
                <a:spcPts val="0"/>
              </a:spcBef>
              <a:spcAft>
                <a:spcPts val="0"/>
              </a:spcAft>
              <a:buNone/>
            </a:pPr>
            <a:r>
              <a:t/>
            </a:r>
            <a:endParaRPr sz="1500">
              <a:solidFill>
                <a:schemeClr val="lt1"/>
              </a:solidFill>
            </a:endParaRPr>
          </a:p>
          <a:p>
            <a:pPr indent="0" lvl="0" marL="0" marR="0" rtl="0" algn="l">
              <a:lnSpc>
                <a:spcPct val="115000"/>
              </a:lnSpc>
              <a:spcBef>
                <a:spcPts val="0"/>
              </a:spcBef>
              <a:spcAft>
                <a:spcPts val="0"/>
              </a:spcAft>
              <a:buNone/>
            </a:pPr>
            <a:r>
              <a:rPr b="0" lang="en-GB" sz="1800">
                <a:solidFill>
                  <a:srgbClr val="FFFFFF"/>
                </a:solidFill>
                <a:latin typeface="Lato"/>
                <a:ea typeface="Lato"/>
                <a:cs typeface="Lato"/>
                <a:sym typeface="Lato"/>
              </a:rPr>
              <a:t>“I don’t want to tell you how to do your job, but somebody has to.”</a:t>
            </a:r>
            <a:endParaRPr b="0" sz="1800">
              <a:solidFill>
                <a:srgbClr val="FFFFFF"/>
              </a:solidFill>
              <a:latin typeface="Lato"/>
              <a:ea typeface="Lato"/>
              <a:cs typeface="Lato"/>
              <a:sym typeface="Lato"/>
            </a:endParaRPr>
          </a:p>
          <a:p>
            <a:pPr indent="0" lvl="0" marL="0" marR="0" rtl="0" algn="l">
              <a:lnSpc>
                <a:spcPct val="115000"/>
              </a:lnSpc>
              <a:spcBef>
                <a:spcPts val="0"/>
              </a:spcBef>
              <a:spcAft>
                <a:spcPts val="0"/>
              </a:spcAft>
              <a:buNone/>
            </a:pPr>
            <a:r>
              <a:rPr b="0" lang="en-GB" sz="1800">
                <a:solidFill>
                  <a:srgbClr val="FFFFFF"/>
                </a:solidFill>
                <a:latin typeface="Lato"/>
                <a:ea typeface="Lato"/>
                <a:cs typeface="Lato"/>
                <a:sym typeface="Lato"/>
              </a:rPr>
              <a:t>- David Fincher, Oscar-nominated director</a:t>
            </a:r>
            <a:endParaRPr sz="2000">
              <a:solidFill>
                <a:schemeClr val="lt1"/>
              </a:solidFill>
            </a:endParaRPr>
          </a:p>
          <a:p>
            <a:pPr indent="0" lvl="0" marL="0" rtl="0" algn="l">
              <a:spcBef>
                <a:spcPts val="1600"/>
              </a:spcBef>
              <a:spcAft>
                <a:spcPts val="0"/>
              </a:spcAft>
              <a:buNone/>
            </a:pPr>
            <a:r>
              <a:t/>
            </a:r>
            <a:endParaRPr sz="2000">
              <a:solidFill>
                <a:schemeClr val="lt1"/>
              </a:solidFill>
            </a:endParaRPr>
          </a:p>
          <a:p>
            <a:pPr indent="0" lvl="0" marL="0" rtl="0" algn="l">
              <a:spcBef>
                <a:spcPts val="0"/>
              </a:spcBef>
              <a:spcAft>
                <a:spcPts val="0"/>
              </a:spcAft>
              <a:buNone/>
            </a:pPr>
            <a:r>
              <a:rPr lang="en-GB" sz="2000">
                <a:solidFill>
                  <a:schemeClr val="lt1"/>
                </a:solidFill>
              </a:rPr>
              <a:t>Contact:</a:t>
            </a:r>
            <a:endParaRPr sz="2000">
              <a:solidFill>
                <a:schemeClr val="lt1"/>
              </a:solidFill>
            </a:endParaRPr>
          </a:p>
          <a:p>
            <a:pPr indent="0" lvl="0" marL="0" rtl="0" algn="l">
              <a:spcBef>
                <a:spcPts val="0"/>
              </a:spcBef>
              <a:spcAft>
                <a:spcPts val="0"/>
              </a:spcAft>
              <a:buNone/>
            </a:pPr>
            <a:r>
              <a:rPr lang="en-GB" sz="2000" u="sng">
                <a:solidFill>
                  <a:schemeClr val="lt1"/>
                </a:solidFill>
                <a:hlinkClick r:id="rId4">
                  <a:extLst>
                    <a:ext uri="{A12FA001-AC4F-418D-AE19-62706E023703}">
                      <ahyp:hlinkClr val="tx"/>
                    </a:ext>
                  </a:extLst>
                </a:hlinkClick>
              </a:rPr>
              <a:t>emgerber94@gmail.com</a:t>
            </a:r>
            <a:r>
              <a:rPr lang="en-GB" sz="2000">
                <a:solidFill>
                  <a:schemeClr val="lt1"/>
                </a:solidFill>
              </a:rPr>
              <a:t>				  </a:t>
            </a:r>
            <a:r>
              <a:rPr lang="en-GB" sz="2000" u="sng">
                <a:solidFill>
                  <a:schemeClr val="lt1"/>
                </a:solidFill>
                <a:hlinkClick r:id="rId5">
                  <a:extLst>
                    <a:ext uri="{A12FA001-AC4F-418D-AE19-62706E023703}">
                      <ahyp:hlinkClr val="tx"/>
                    </a:ext>
                  </a:extLst>
                </a:hlinkClick>
              </a:rPr>
              <a:t>GitHub Repository Link</a:t>
            </a:r>
            <a:endParaRPr sz="2000">
              <a:solidFill>
                <a:schemeClr val="lt1"/>
              </a:solidFill>
            </a:endParaRPr>
          </a:p>
        </p:txBody>
      </p:sp>
      <p:pic>
        <p:nvPicPr>
          <p:cNvPr id="300" name="Google Shape;300;p32"/>
          <p:cNvPicPr preferRelativeResize="0"/>
          <p:nvPr/>
        </p:nvPicPr>
        <p:blipFill>
          <a:blip r:embed="rId6">
            <a:alphaModFix/>
          </a:blip>
          <a:stretch>
            <a:fillRect/>
          </a:stretch>
        </p:blipFill>
        <p:spPr>
          <a:xfrm>
            <a:off x="7429698" y="68277"/>
            <a:ext cx="1393226" cy="3331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182" name="Google Shape;182;p19"/>
          <p:cNvSpPr/>
          <p:nvPr/>
        </p:nvSpPr>
        <p:spPr>
          <a:xfrm>
            <a:off x="8673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800">
              <a:solidFill>
                <a:srgbClr val="FFFFFF"/>
              </a:solidFill>
            </a:endParaRPr>
          </a:p>
        </p:txBody>
      </p:sp>
      <p:sp>
        <p:nvSpPr>
          <p:cNvPr id="183" name="Google Shape;183;p19"/>
          <p:cNvSpPr txBox="1"/>
          <p:nvPr>
            <p:ph idx="1" type="body"/>
          </p:nvPr>
        </p:nvSpPr>
        <p:spPr>
          <a:xfrm>
            <a:off x="1314291"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Microsoft is standing up a new movie studio to compete with other major technology and media companies, but lacks data on what goes into making a successful movie.</a:t>
            </a:r>
            <a:endParaRPr sz="1100"/>
          </a:p>
        </p:txBody>
      </p:sp>
      <p:sp>
        <p:nvSpPr>
          <p:cNvPr id="184" name="Google Shape;184;p19"/>
          <p:cNvSpPr/>
          <p:nvPr/>
        </p:nvSpPr>
        <p:spPr>
          <a:xfrm>
            <a:off x="8673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800">
              <a:solidFill>
                <a:srgbClr val="FFFFFF"/>
              </a:solidFill>
            </a:endParaRPr>
          </a:p>
        </p:txBody>
      </p:sp>
      <p:sp>
        <p:nvSpPr>
          <p:cNvPr id="185" name="Google Shape;185;p19"/>
          <p:cNvSpPr txBox="1"/>
          <p:nvPr>
            <p:ph idx="1" type="body"/>
          </p:nvPr>
        </p:nvSpPr>
        <p:spPr>
          <a:xfrm>
            <a:off x="1314291"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EMG Consulting has experience in the field of data analysis. Microsoft has retained our services to perform exploratory analysis and make recommendations.</a:t>
            </a:r>
            <a:endParaRPr sz="1100"/>
          </a:p>
        </p:txBody>
      </p:sp>
      <p:pic>
        <p:nvPicPr>
          <p:cNvPr id="186" name="Google Shape;186;p19"/>
          <p:cNvPicPr preferRelativeResize="0"/>
          <p:nvPr/>
        </p:nvPicPr>
        <p:blipFill>
          <a:blip r:embed="rId3">
            <a:alphaModFix/>
          </a:blip>
          <a:stretch>
            <a:fillRect/>
          </a:stretch>
        </p:blipFill>
        <p:spPr>
          <a:xfrm>
            <a:off x="5022850" y="1647737"/>
            <a:ext cx="3014441" cy="1695626"/>
          </a:xfrm>
          <a:prstGeom prst="rect">
            <a:avLst/>
          </a:prstGeom>
          <a:noFill/>
          <a:ln>
            <a:noFill/>
          </a:ln>
        </p:spPr>
      </p:pic>
      <p:cxnSp>
        <p:nvCxnSpPr>
          <p:cNvPr id="187" name="Google Shape;187;p19"/>
          <p:cNvCxnSpPr/>
          <p:nvPr/>
        </p:nvCxnSpPr>
        <p:spPr>
          <a:xfrm flipH="1" rot="10800000">
            <a:off x="2720241" y="3125575"/>
            <a:ext cx="3703500" cy="4800"/>
          </a:xfrm>
          <a:prstGeom prst="straightConnector1">
            <a:avLst/>
          </a:prstGeom>
          <a:noFill/>
          <a:ln cap="flat" cmpd="sng" w="9525">
            <a:solidFill>
              <a:schemeClr val="dk2"/>
            </a:solidFill>
            <a:prstDash val="solid"/>
            <a:round/>
            <a:headEnd len="med" w="med" type="none"/>
            <a:tailEnd len="med" w="med" type="none"/>
          </a:ln>
        </p:spPr>
      </p:cxnSp>
      <p:pic>
        <p:nvPicPr>
          <p:cNvPr id="188" name="Google Shape;188;p19"/>
          <p:cNvPicPr preferRelativeResize="0"/>
          <p:nvPr/>
        </p:nvPicPr>
        <p:blipFill>
          <a:blip r:embed="rId4">
            <a:alphaModFix/>
          </a:blip>
          <a:stretch>
            <a:fillRect/>
          </a:stretch>
        </p:blipFill>
        <p:spPr>
          <a:xfrm>
            <a:off x="4975538" y="3375863"/>
            <a:ext cx="3192775" cy="763475"/>
          </a:xfrm>
          <a:prstGeom prst="rect">
            <a:avLst/>
          </a:prstGeom>
          <a:noFill/>
          <a:ln>
            <a:noFill/>
          </a:ln>
        </p:spPr>
      </p:pic>
      <p:pic>
        <p:nvPicPr>
          <p:cNvPr id="189" name="Google Shape;189;p19"/>
          <p:cNvPicPr preferRelativeResize="0"/>
          <p:nvPr/>
        </p:nvPicPr>
        <p:blipFill>
          <a:blip r:embed="rId4">
            <a:alphaModFix/>
          </a:blip>
          <a:stretch>
            <a:fillRect/>
          </a:stretch>
        </p:blipFill>
        <p:spPr>
          <a:xfrm>
            <a:off x="7429698" y="68277"/>
            <a:ext cx="1393226" cy="3331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Our Approach</a:t>
            </a:r>
            <a:endParaRPr/>
          </a:p>
        </p:txBody>
      </p:sp>
      <p:sp>
        <p:nvSpPr>
          <p:cNvPr id="195" name="Google Shape;195;p20"/>
          <p:cNvSpPr txBox="1"/>
          <p:nvPr>
            <p:ph idx="1" type="body"/>
          </p:nvPr>
        </p:nvSpPr>
        <p:spPr>
          <a:xfrm>
            <a:off x="1295325" y="1926475"/>
            <a:ext cx="7122900" cy="13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Using data from The Numbers and IMDB, we created a dataset of over 1,200 movies released between 2012 and 2019 . This dataset was of particular interest because it begins with the year that Netflix released its first Original production, and ends the year before the COVID-19 pandemic upended the movie industry. For each movie, we created visualizations and recommendations based on the following information:</a:t>
            </a:r>
            <a:br>
              <a:rPr lang="en-GB" sz="1100"/>
            </a:br>
            <a:endParaRPr sz="200"/>
          </a:p>
          <a:p>
            <a:pPr indent="-298450" lvl="0" marL="457200" rtl="0" algn="l">
              <a:spcBef>
                <a:spcPts val="0"/>
              </a:spcBef>
              <a:spcAft>
                <a:spcPts val="0"/>
              </a:spcAft>
              <a:buSzPts val="1100"/>
              <a:buChar char="●"/>
            </a:pPr>
            <a:r>
              <a:rPr lang="en-GB" sz="1100"/>
              <a:t>Production budget</a:t>
            </a:r>
            <a:endParaRPr sz="1100"/>
          </a:p>
          <a:p>
            <a:pPr indent="-298450" lvl="0" marL="457200" rtl="0" algn="l">
              <a:spcBef>
                <a:spcPts val="0"/>
              </a:spcBef>
              <a:spcAft>
                <a:spcPts val="0"/>
              </a:spcAft>
              <a:buSzPts val="1100"/>
              <a:buChar char="●"/>
            </a:pPr>
            <a:r>
              <a:rPr lang="en-GB" sz="1100"/>
              <a:t>Domestic, international, and worldwide gross and profit</a:t>
            </a:r>
            <a:endParaRPr sz="1100"/>
          </a:p>
          <a:p>
            <a:pPr indent="-298450" lvl="0" marL="457200" rtl="0" algn="l">
              <a:spcBef>
                <a:spcPts val="0"/>
              </a:spcBef>
              <a:spcAft>
                <a:spcPts val="0"/>
              </a:spcAft>
              <a:buSzPts val="1100"/>
              <a:buChar char="●"/>
            </a:pPr>
            <a:r>
              <a:rPr lang="en-GB" sz="1100"/>
              <a:t>Genre(s)</a:t>
            </a:r>
            <a:endParaRPr sz="1100"/>
          </a:p>
          <a:p>
            <a:pPr indent="-298450" lvl="0" marL="457200" rtl="0" algn="l">
              <a:spcBef>
                <a:spcPts val="0"/>
              </a:spcBef>
              <a:spcAft>
                <a:spcPts val="0"/>
              </a:spcAft>
              <a:buSzPts val="1100"/>
              <a:buChar char="●"/>
            </a:pPr>
            <a:r>
              <a:rPr lang="en-GB" sz="1100"/>
              <a:t>Director</a:t>
            </a:r>
            <a:endParaRPr sz="1100"/>
          </a:p>
        </p:txBody>
      </p:sp>
      <p:pic>
        <p:nvPicPr>
          <p:cNvPr id="196" name="Google Shape;196;p20"/>
          <p:cNvPicPr preferRelativeResize="0"/>
          <p:nvPr/>
        </p:nvPicPr>
        <p:blipFill rotWithShape="1">
          <a:blip r:embed="rId3">
            <a:alphaModFix/>
          </a:blip>
          <a:srcRect b="48878" l="0" r="0" t="23604"/>
          <a:stretch/>
        </p:blipFill>
        <p:spPr>
          <a:xfrm>
            <a:off x="0" y="3835670"/>
            <a:ext cx="9144003" cy="1326896"/>
          </a:xfrm>
          <a:prstGeom prst="rect">
            <a:avLst/>
          </a:prstGeom>
          <a:noFill/>
          <a:ln>
            <a:noFill/>
          </a:ln>
        </p:spPr>
      </p:pic>
      <p:pic>
        <p:nvPicPr>
          <p:cNvPr id="197" name="Google Shape;197;p20"/>
          <p:cNvPicPr preferRelativeResize="0"/>
          <p:nvPr/>
        </p:nvPicPr>
        <p:blipFill>
          <a:blip r:embed="rId4">
            <a:alphaModFix/>
          </a:blip>
          <a:stretch>
            <a:fillRect/>
          </a:stretch>
        </p:blipFill>
        <p:spPr>
          <a:xfrm>
            <a:off x="7429698" y="68277"/>
            <a:ext cx="1393226" cy="333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01" name="Shape 201"/>
        <p:cNvGrpSpPr/>
        <p:nvPr/>
      </p:nvGrpSpPr>
      <p:grpSpPr>
        <a:xfrm>
          <a:off x="0" y="0"/>
          <a:ext cx="0" cy="0"/>
          <a:chOff x="0" y="0"/>
          <a:chExt cx="0" cy="0"/>
        </a:xfrm>
      </p:grpSpPr>
      <p:sp>
        <p:nvSpPr>
          <p:cNvPr id="202" name="Google Shape;202;p21"/>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Recommendation #1: Market films internationally to </a:t>
            </a:r>
            <a:r>
              <a:rPr lang="en-GB" sz="2400"/>
              <a:t>maximize</a:t>
            </a:r>
            <a:r>
              <a:rPr lang="en-GB" sz="2400"/>
              <a:t> the value of your production dollar.</a:t>
            </a:r>
            <a:endParaRPr sz="2400"/>
          </a:p>
        </p:txBody>
      </p:sp>
      <p:sp>
        <p:nvSpPr>
          <p:cNvPr id="203" name="Google Shape;203;p21"/>
          <p:cNvSpPr txBox="1"/>
          <p:nvPr>
            <p:ph idx="4294967295" type="body"/>
          </p:nvPr>
        </p:nvSpPr>
        <p:spPr>
          <a:xfrm>
            <a:off x="729450" y="2908875"/>
            <a:ext cx="7010100" cy="1468800"/>
          </a:xfrm>
          <a:prstGeom prst="rect">
            <a:avLst/>
          </a:prstGeom>
          <a:effectLst>
            <a:outerShdw blurRad="57150" rotWithShape="0" algn="bl" dir="9660000" dist="209550">
              <a:srgbClr val="000000">
                <a:alpha val="3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FFFFFF"/>
                </a:solidFill>
              </a:rPr>
              <a:t>“There’s still a 1950s view of cinema, that there’s one audience and they all want to see the same thing.”</a:t>
            </a:r>
            <a:endParaRPr sz="1800">
              <a:solidFill>
                <a:srgbClr val="FFFFFF"/>
              </a:solidFill>
            </a:endParaRPr>
          </a:p>
          <a:p>
            <a:pPr indent="-342900" lvl="0" marL="457200" rtl="0" algn="l">
              <a:spcBef>
                <a:spcPts val="1600"/>
              </a:spcBef>
              <a:spcAft>
                <a:spcPts val="0"/>
              </a:spcAft>
              <a:buClr>
                <a:srgbClr val="FFFFFF"/>
              </a:buClr>
              <a:buSzPts val="1800"/>
              <a:buChar char="-"/>
            </a:pPr>
            <a:r>
              <a:rPr lang="en-GB" sz="1800">
                <a:solidFill>
                  <a:srgbClr val="FFFFFF"/>
                </a:solidFill>
              </a:rPr>
              <a:t>Michael Winterbottom, Palme d’Or-nominated director</a:t>
            </a:r>
            <a:endParaRPr sz="1800">
              <a:solidFill>
                <a:srgbClr val="FFFFFF"/>
              </a:solidFill>
            </a:endParaRPr>
          </a:p>
        </p:txBody>
      </p:sp>
      <p:pic>
        <p:nvPicPr>
          <p:cNvPr id="204" name="Google Shape;204;p21"/>
          <p:cNvPicPr preferRelativeResize="0"/>
          <p:nvPr/>
        </p:nvPicPr>
        <p:blipFill>
          <a:blip r:embed="rId3">
            <a:alphaModFix/>
          </a:blip>
          <a:stretch>
            <a:fillRect/>
          </a:stretch>
        </p:blipFill>
        <p:spPr>
          <a:xfrm>
            <a:off x="7429698" y="68277"/>
            <a:ext cx="1393226" cy="3331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2"/>
          <p:cNvSpPr txBox="1"/>
          <p:nvPr>
            <p:ph type="title"/>
          </p:nvPr>
        </p:nvSpPr>
        <p:spPr>
          <a:xfrm>
            <a:off x="730000" y="1318650"/>
            <a:ext cx="27999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000000"/>
                </a:solidFill>
              </a:rPr>
              <a:t>Production dollars earn a better return at the international box office.</a:t>
            </a:r>
            <a:endParaRPr sz="1800"/>
          </a:p>
        </p:txBody>
      </p:sp>
      <p:sp>
        <p:nvSpPr>
          <p:cNvPr id="210" name="Google Shape;210;p22"/>
          <p:cNvSpPr txBox="1"/>
          <p:nvPr>
            <p:ph idx="1" type="body"/>
          </p:nvPr>
        </p:nvSpPr>
        <p:spPr>
          <a:xfrm>
            <a:off x="730000" y="2407525"/>
            <a:ext cx="3305700" cy="2350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GB" sz="1100"/>
              <a:t>The domestic market includes all of North America; the international market covers the rest of the world.</a:t>
            </a:r>
            <a:endParaRPr sz="1100"/>
          </a:p>
          <a:p>
            <a:pPr indent="-298450" lvl="0" marL="457200" rtl="0" algn="l">
              <a:spcBef>
                <a:spcPts val="0"/>
              </a:spcBef>
              <a:spcAft>
                <a:spcPts val="0"/>
              </a:spcAft>
              <a:buSzPts val="1100"/>
              <a:buChar char="●"/>
            </a:pPr>
            <a:r>
              <a:rPr lang="en-GB" sz="1100"/>
              <a:t>There is a strong positive correlation between production budget and international profit, but nearly no correlation with domestic profit.</a:t>
            </a:r>
            <a:endParaRPr sz="1100"/>
          </a:p>
          <a:p>
            <a:pPr indent="-298450" lvl="0" marL="457200" rtl="0" algn="l">
              <a:spcBef>
                <a:spcPts val="0"/>
              </a:spcBef>
              <a:spcAft>
                <a:spcPts val="0"/>
              </a:spcAft>
              <a:buSzPts val="1100"/>
              <a:buChar char="●"/>
            </a:pPr>
            <a:r>
              <a:rPr lang="en-GB" sz="1100"/>
              <a:t>On average, at every level of spending on production, studios earned higher profits internationally than they did domestically.</a:t>
            </a:r>
            <a:endParaRPr sz="1100"/>
          </a:p>
        </p:txBody>
      </p:sp>
      <p:pic>
        <p:nvPicPr>
          <p:cNvPr id="211" name="Google Shape;211;p22"/>
          <p:cNvPicPr preferRelativeResize="0"/>
          <p:nvPr/>
        </p:nvPicPr>
        <p:blipFill>
          <a:blip r:embed="rId3">
            <a:alphaModFix/>
          </a:blip>
          <a:stretch>
            <a:fillRect/>
          </a:stretch>
        </p:blipFill>
        <p:spPr>
          <a:xfrm>
            <a:off x="4325625" y="751300"/>
            <a:ext cx="4400475" cy="4184200"/>
          </a:xfrm>
          <a:prstGeom prst="rect">
            <a:avLst/>
          </a:prstGeom>
          <a:noFill/>
          <a:ln>
            <a:noFill/>
          </a:ln>
        </p:spPr>
      </p:pic>
      <p:pic>
        <p:nvPicPr>
          <p:cNvPr id="212" name="Google Shape;212;p22"/>
          <p:cNvPicPr preferRelativeResize="0"/>
          <p:nvPr/>
        </p:nvPicPr>
        <p:blipFill>
          <a:blip r:embed="rId4">
            <a:alphaModFix/>
          </a:blip>
          <a:stretch>
            <a:fillRect/>
          </a:stretch>
        </p:blipFill>
        <p:spPr>
          <a:xfrm>
            <a:off x="7429698" y="68277"/>
            <a:ext cx="1393226" cy="333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16" name="Shape 216"/>
        <p:cNvGrpSpPr/>
        <p:nvPr/>
      </p:nvGrpSpPr>
      <p:grpSpPr>
        <a:xfrm>
          <a:off x="0" y="0"/>
          <a:ext cx="0" cy="0"/>
          <a:chOff x="0" y="0"/>
          <a:chExt cx="0" cy="0"/>
        </a:xfrm>
      </p:grpSpPr>
      <p:sp>
        <p:nvSpPr>
          <p:cNvPr id="217" name="Google Shape;217;p23"/>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Recommendation #2: F</a:t>
            </a:r>
            <a:r>
              <a:rPr lang="en-GB" sz="2400"/>
              <a:t>ocus on making movies that include a mix of characteristics from the Sci-Fi, Animation, and/or Thriller genres.</a:t>
            </a:r>
            <a:endParaRPr sz="2400"/>
          </a:p>
        </p:txBody>
      </p:sp>
      <p:sp>
        <p:nvSpPr>
          <p:cNvPr id="218" name="Google Shape;218;p23"/>
          <p:cNvSpPr txBox="1"/>
          <p:nvPr>
            <p:ph idx="4294967295" type="body"/>
          </p:nvPr>
        </p:nvSpPr>
        <p:spPr>
          <a:xfrm>
            <a:off x="729450" y="2908875"/>
            <a:ext cx="7010100" cy="1468800"/>
          </a:xfrm>
          <a:prstGeom prst="rect">
            <a:avLst/>
          </a:prstGeom>
          <a:effectLst>
            <a:outerShdw blurRad="57150" rotWithShape="0" algn="bl" dir="9660000" dist="209550">
              <a:srgbClr val="000000">
                <a:alpha val="3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FFFFFF"/>
                </a:solidFill>
              </a:rPr>
              <a:t>“</a:t>
            </a:r>
            <a:r>
              <a:rPr lang="en-GB" sz="1800">
                <a:solidFill>
                  <a:srgbClr val="FFFFFF"/>
                </a:solidFill>
              </a:rPr>
              <a:t>If studios don’t get their money back, we don’t have any movies.</a:t>
            </a:r>
            <a:r>
              <a:rPr lang="en-GB" sz="1800">
                <a:solidFill>
                  <a:srgbClr val="FFFFFF"/>
                </a:solidFill>
              </a:rPr>
              <a:t>”</a:t>
            </a:r>
            <a:endParaRPr sz="1800">
              <a:solidFill>
                <a:srgbClr val="FFFFFF"/>
              </a:solidFill>
            </a:endParaRPr>
          </a:p>
          <a:p>
            <a:pPr indent="-342900" lvl="0" marL="457200" rtl="0" algn="l">
              <a:spcBef>
                <a:spcPts val="1600"/>
              </a:spcBef>
              <a:spcAft>
                <a:spcPts val="0"/>
              </a:spcAft>
              <a:buClr>
                <a:srgbClr val="FFFFFF"/>
              </a:buClr>
              <a:buSzPts val="1800"/>
              <a:buChar char="-"/>
            </a:pPr>
            <a:r>
              <a:rPr lang="en-GB" sz="1800">
                <a:solidFill>
                  <a:srgbClr val="FFFFFF"/>
                </a:solidFill>
              </a:rPr>
              <a:t>Ridley Scott, Oscar-nominated director</a:t>
            </a:r>
            <a:endParaRPr sz="1800">
              <a:solidFill>
                <a:srgbClr val="FFFFFF"/>
              </a:solidFill>
            </a:endParaRPr>
          </a:p>
        </p:txBody>
      </p:sp>
      <p:pic>
        <p:nvPicPr>
          <p:cNvPr id="219" name="Google Shape;219;p23"/>
          <p:cNvPicPr preferRelativeResize="0"/>
          <p:nvPr/>
        </p:nvPicPr>
        <p:blipFill>
          <a:blip r:embed="rId3">
            <a:alphaModFix/>
          </a:blip>
          <a:stretch>
            <a:fillRect/>
          </a:stretch>
        </p:blipFill>
        <p:spPr>
          <a:xfrm>
            <a:off x="7429698" y="68277"/>
            <a:ext cx="1393226" cy="3331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4"/>
          <p:cNvSpPr txBox="1"/>
          <p:nvPr>
            <p:ph type="title"/>
          </p:nvPr>
        </p:nvSpPr>
        <p:spPr>
          <a:xfrm>
            <a:off x="730000" y="1318650"/>
            <a:ext cx="34311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rgbClr val="000000"/>
                </a:solidFill>
              </a:rPr>
              <a:t>Delivering Big Profits At A Good Value.</a:t>
            </a:r>
            <a:endParaRPr sz="2500"/>
          </a:p>
        </p:txBody>
      </p:sp>
      <p:sp>
        <p:nvSpPr>
          <p:cNvPr id="225" name="Google Shape;225;p24"/>
          <p:cNvSpPr txBox="1"/>
          <p:nvPr/>
        </p:nvSpPr>
        <p:spPr>
          <a:xfrm>
            <a:off x="7229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3200">
                <a:solidFill>
                  <a:schemeClr val="dk1"/>
                </a:solidFill>
                <a:latin typeface="Lato"/>
                <a:ea typeface="Lato"/>
                <a:cs typeface="Lato"/>
                <a:sym typeface="Lato"/>
              </a:rPr>
              <a:t>Profit</a:t>
            </a:r>
            <a:endParaRPr b="1" sz="3200">
              <a:solidFill>
                <a:schemeClr val="dk1"/>
              </a:solidFill>
              <a:latin typeface="Lato"/>
              <a:ea typeface="Lato"/>
              <a:cs typeface="Lato"/>
              <a:sym typeface="Lato"/>
            </a:endParaRPr>
          </a:p>
        </p:txBody>
      </p:sp>
      <p:sp>
        <p:nvSpPr>
          <p:cNvPr id="226" name="Google Shape;226;p24"/>
          <p:cNvSpPr txBox="1"/>
          <p:nvPr/>
        </p:nvSpPr>
        <p:spPr>
          <a:xfrm>
            <a:off x="842600" y="3871600"/>
            <a:ext cx="2068200" cy="537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Average amount earned by a movie of a particular genre.</a:t>
            </a:r>
            <a:endParaRPr b="1" sz="1100">
              <a:solidFill>
                <a:schemeClr val="accent1"/>
              </a:solidFill>
              <a:latin typeface="Lato"/>
              <a:ea typeface="Lato"/>
              <a:cs typeface="Lato"/>
              <a:sym typeface="Lato"/>
            </a:endParaRPr>
          </a:p>
        </p:txBody>
      </p:sp>
      <p:cxnSp>
        <p:nvCxnSpPr>
          <p:cNvPr id="227" name="Google Shape;227;p24"/>
          <p:cNvCxnSpPr/>
          <p:nvPr/>
        </p:nvCxnSpPr>
        <p:spPr>
          <a:xfrm>
            <a:off x="3224350" y="2706500"/>
            <a:ext cx="0" cy="1832100"/>
          </a:xfrm>
          <a:prstGeom prst="straightConnector1">
            <a:avLst/>
          </a:prstGeom>
          <a:noFill/>
          <a:ln cap="flat" cmpd="sng" w="9525">
            <a:solidFill>
              <a:schemeClr val="accent1"/>
            </a:solidFill>
            <a:prstDash val="dot"/>
            <a:round/>
            <a:headEnd len="med" w="med" type="none"/>
            <a:tailEnd len="med" w="med" type="none"/>
          </a:ln>
        </p:spPr>
      </p:cxnSp>
      <p:sp>
        <p:nvSpPr>
          <p:cNvPr id="228" name="Google Shape;228;p24"/>
          <p:cNvSpPr txBox="1"/>
          <p:nvPr/>
        </p:nvSpPr>
        <p:spPr>
          <a:xfrm>
            <a:off x="34182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3200">
                <a:solidFill>
                  <a:schemeClr val="dk1"/>
                </a:solidFill>
                <a:latin typeface="Lato"/>
                <a:ea typeface="Lato"/>
                <a:cs typeface="Lato"/>
                <a:sym typeface="Lato"/>
              </a:rPr>
              <a:t>Profit Ratio</a:t>
            </a:r>
            <a:endParaRPr b="1" sz="3200">
              <a:solidFill>
                <a:schemeClr val="dk1"/>
              </a:solidFill>
              <a:latin typeface="Lato"/>
              <a:ea typeface="Lato"/>
              <a:cs typeface="Lato"/>
              <a:sym typeface="Lato"/>
            </a:endParaRPr>
          </a:p>
        </p:txBody>
      </p:sp>
      <p:sp>
        <p:nvSpPr>
          <p:cNvPr id="229" name="Google Shape;229;p24"/>
          <p:cNvSpPr txBox="1"/>
          <p:nvPr/>
        </p:nvSpPr>
        <p:spPr>
          <a:xfrm>
            <a:off x="3537900" y="3768550"/>
            <a:ext cx="2068200" cy="743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Profit divided by the average amount spent to make a movie of that genre.</a:t>
            </a:r>
            <a:endParaRPr b="1" sz="1100">
              <a:solidFill>
                <a:schemeClr val="accent1"/>
              </a:solidFill>
              <a:latin typeface="Lato"/>
              <a:ea typeface="Lato"/>
              <a:cs typeface="Lato"/>
              <a:sym typeface="Lato"/>
            </a:endParaRPr>
          </a:p>
        </p:txBody>
      </p:sp>
      <p:cxnSp>
        <p:nvCxnSpPr>
          <p:cNvPr id="230" name="Google Shape;230;p24"/>
          <p:cNvCxnSpPr/>
          <p:nvPr/>
        </p:nvCxnSpPr>
        <p:spPr>
          <a:xfrm>
            <a:off x="5919650" y="2706500"/>
            <a:ext cx="0" cy="1832100"/>
          </a:xfrm>
          <a:prstGeom prst="straightConnector1">
            <a:avLst/>
          </a:prstGeom>
          <a:noFill/>
          <a:ln cap="flat" cmpd="sng" w="9525">
            <a:solidFill>
              <a:schemeClr val="accent1"/>
            </a:solidFill>
            <a:prstDash val="dot"/>
            <a:round/>
            <a:headEnd len="med" w="med" type="none"/>
            <a:tailEnd len="med" w="med" type="none"/>
          </a:ln>
        </p:spPr>
      </p:cxnSp>
      <p:sp>
        <p:nvSpPr>
          <p:cNvPr id="231" name="Google Shape;231;p24"/>
          <p:cNvSpPr txBox="1"/>
          <p:nvPr/>
        </p:nvSpPr>
        <p:spPr>
          <a:xfrm>
            <a:off x="61135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3200">
                <a:solidFill>
                  <a:schemeClr val="dk1"/>
                </a:solidFill>
                <a:latin typeface="Lato"/>
                <a:ea typeface="Lato"/>
                <a:cs typeface="Lato"/>
                <a:sym typeface="Lato"/>
              </a:rPr>
              <a:t>Rank</a:t>
            </a:r>
            <a:endParaRPr b="1" sz="3200">
              <a:solidFill>
                <a:schemeClr val="dk1"/>
              </a:solidFill>
              <a:latin typeface="Lato"/>
              <a:ea typeface="Lato"/>
              <a:cs typeface="Lato"/>
              <a:sym typeface="Lato"/>
            </a:endParaRPr>
          </a:p>
        </p:txBody>
      </p:sp>
      <p:sp>
        <p:nvSpPr>
          <p:cNvPr id="232" name="Google Shape;232;p24"/>
          <p:cNvSpPr txBox="1"/>
          <p:nvPr/>
        </p:nvSpPr>
        <p:spPr>
          <a:xfrm>
            <a:off x="6233200" y="3698200"/>
            <a:ext cx="2068200" cy="883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How the Profit and Profit Ratio for a given genre compare to those of other genres.</a:t>
            </a:r>
            <a:endParaRPr b="1" sz="1100">
              <a:solidFill>
                <a:schemeClr val="accent1"/>
              </a:solidFill>
              <a:latin typeface="Lato"/>
              <a:ea typeface="Lato"/>
              <a:cs typeface="Lato"/>
              <a:sym typeface="Lato"/>
            </a:endParaRPr>
          </a:p>
        </p:txBody>
      </p:sp>
      <p:pic>
        <p:nvPicPr>
          <p:cNvPr id="233" name="Google Shape;233;p24"/>
          <p:cNvPicPr preferRelativeResize="0"/>
          <p:nvPr/>
        </p:nvPicPr>
        <p:blipFill>
          <a:blip r:embed="rId3">
            <a:alphaModFix/>
          </a:blip>
          <a:stretch>
            <a:fillRect/>
          </a:stretch>
        </p:blipFill>
        <p:spPr>
          <a:xfrm>
            <a:off x="7429698" y="68277"/>
            <a:ext cx="1393226" cy="3331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5"/>
          <p:cNvSpPr txBox="1"/>
          <p:nvPr>
            <p:ph type="title"/>
          </p:nvPr>
        </p:nvSpPr>
        <p:spPr>
          <a:xfrm>
            <a:off x="730000" y="632850"/>
            <a:ext cx="27999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rgbClr val="000000"/>
                </a:solidFill>
              </a:rPr>
              <a:t>Profit</a:t>
            </a:r>
            <a:endParaRPr sz="2500"/>
          </a:p>
        </p:txBody>
      </p:sp>
      <p:pic>
        <p:nvPicPr>
          <p:cNvPr id="239" name="Google Shape;239;p25"/>
          <p:cNvPicPr preferRelativeResize="0"/>
          <p:nvPr/>
        </p:nvPicPr>
        <p:blipFill rotWithShape="1">
          <a:blip r:embed="rId3">
            <a:alphaModFix/>
          </a:blip>
          <a:srcRect b="0" l="109" r="119" t="0"/>
          <a:stretch/>
        </p:blipFill>
        <p:spPr>
          <a:xfrm>
            <a:off x="1075575" y="1312175"/>
            <a:ext cx="6992850" cy="3642600"/>
          </a:xfrm>
          <a:prstGeom prst="rect">
            <a:avLst/>
          </a:prstGeom>
          <a:noFill/>
          <a:ln>
            <a:noFill/>
          </a:ln>
        </p:spPr>
      </p:pic>
      <p:sp>
        <p:nvSpPr>
          <p:cNvPr id="240" name="Google Shape;240;p25"/>
          <p:cNvSpPr/>
          <p:nvPr/>
        </p:nvSpPr>
        <p:spPr>
          <a:xfrm>
            <a:off x="1916775" y="4729325"/>
            <a:ext cx="260050" cy="225450"/>
          </a:xfrm>
          <a:prstGeom prst="flowChartExtract">
            <a:avLst/>
          </a:prstGeom>
          <a:solidFill>
            <a:srgbClr val="38761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5"/>
          <p:cNvSpPr/>
          <p:nvPr/>
        </p:nvSpPr>
        <p:spPr>
          <a:xfrm>
            <a:off x="2602575" y="4729325"/>
            <a:ext cx="260050" cy="225450"/>
          </a:xfrm>
          <a:prstGeom prst="flowChartExtract">
            <a:avLst/>
          </a:prstGeom>
          <a:solidFill>
            <a:srgbClr val="99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2" name="Google Shape;242;p25"/>
          <p:cNvPicPr preferRelativeResize="0"/>
          <p:nvPr/>
        </p:nvPicPr>
        <p:blipFill>
          <a:blip r:embed="rId4">
            <a:alphaModFix/>
          </a:blip>
          <a:stretch>
            <a:fillRect/>
          </a:stretch>
        </p:blipFill>
        <p:spPr>
          <a:xfrm>
            <a:off x="7429698" y="68277"/>
            <a:ext cx="1393226" cy="3331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6"/>
          <p:cNvSpPr txBox="1"/>
          <p:nvPr>
            <p:ph type="title"/>
          </p:nvPr>
        </p:nvSpPr>
        <p:spPr>
          <a:xfrm>
            <a:off x="730000" y="632850"/>
            <a:ext cx="27999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rgbClr val="000000"/>
                </a:solidFill>
              </a:rPr>
              <a:t>Profit Ratio</a:t>
            </a:r>
            <a:endParaRPr sz="2500"/>
          </a:p>
        </p:txBody>
      </p:sp>
      <p:pic>
        <p:nvPicPr>
          <p:cNvPr id="248" name="Google Shape;248;p26"/>
          <p:cNvPicPr preferRelativeResize="0"/>
          <p:nvPr/>
        </p:nvPicPr>
        <p:blipFill>
          <a:blip r:embed="rId3">
            <a:alphaModFix/>
          </a:blip>
          <a:stretch>
            <a:fillRect/>
          </a:stretch>
        </p:blipFill>
        <p:spPr>
          <a:xfrm>
            <a:off x="1076400" y="1310400"/>
            <a:ext cx="6991199" cy="3643200"/>
          </a:xfrm>
          <a:prstGeom prst="rect">
            <a:avLst/>
          </a:prstGeom>
          <a:noFill/>
          <a:ln>
            <a:noFill/>
          </a:ln>
        </p:spPr>
      </p:pic>
      <p:sp>
        <p:nvSpPr>
          <p:cNvPr id="249" name="Google Shape;249;p26"/>
          <p:cNvSpPr/>
          <p:nvPr/>
        </p:nvSpPr>
        <p:spPr>
          <a:xfrm>
            <a:off x="3212175" y="4729325"/>
            <a:ext cx="260050" cy="225450"/>
          </a:xfrm>
          <a:prstGeom prst="flowChartExtract">
            <a:avLst/>
          </a:prstGeom>
          <a:solidFill>
            <a:srgbClr val="38761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6"/>
          <p:cNvSpPr/>
          <p:nvPr/>
        </p:nvSpPr>
        <p:spPr>
          <a:xfrm>
            <a:off x="4583775" y="4546325"/>
            <a:ext cx="173600" cy="179850"/>
          </a:xfrm>
          <a:prstGeom prst="flowChartExtract">
            <a:avLst/>
          </a:prstGeom>
          <a:solidFill>
            <a:srgbClr val="99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1" name="Google Shape;251;p26"/>
          <p:cNvPicPr preferRelativeResize="0"/>
          <p:nvPr/>
        </p:nvPicPr>
        <p:blipFill>
          <a:blip r:embed="rId4">
            <a:alphaModFix/>
          </a:blip>
          <a:stretch>
            <a:fillRect/>
          </a:stretch>
        </p:blipFill>
        <p:spPr>
          <a:xfrm>
            <a:off x="7429698" y="68277"/>
            <a:ext cx="1393226" cy="3331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